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5"/>
  </p:notesMasterIdLst>
  <p:sldIdLst>
    <p:sldId id="256" r:id="rId2"/>
    <p:sldId id="291" r:id="rId3"/>
    <p:sldId id="292" r:id="rId4"/>
    <p:sldId id="335" r:id="rId5"/>
    <p:sldId id="336" r:id="rId6"/>
    <p:sldId id="337" r:id="rId7"/>
    <p:sldId id="338" r:id="rId8"/>
    <p:sldId id="339" r:id="rId9"/>
    <p:sldId id="340" r:id="rId10"/>
    <p:sldId id="341" r:id="rId11"/>
    <p:sldId id="342" r:id="rId12"/>
    <p:sldId id="343" r:id="rId13"/>
    <p:sldId id="344" r:id="rId14"/>
    <p:sldId id="345" r:id="rId15"/>
    <p:sldId id="346" r:id="rId16"/>
    <p:sldId id="347" r:id="rId17"/>
    <p:sldId id="348" r:id="rId18"/>
    <p:sldId id="349" r:id="rId19"/>
    <p:sldId id="350" r:id="rId20"/>
    <p:sldId id="351" r:id="rId21"/>
    <p:sldId id="353" r:id="rId22"/>
    <p:sldId id="354" r:id="rId23"/>
    <p:sldId id="355" r:id="rId24"/>
    <p:sldId id="352" r:id="rId25"/>
    <p:sldId id="356" r:id="rId26"/>
    <p:sldId id="357" r:id="rId27"/>
    <p:sldId id="358" r:id="rId28"/>
    <p:sldId id="359" r:id="rId29"/>
    <p:sldId id="360" r:id="rId30"/>
    <p:sldId id="361" r:id="rId31"/>
    <p:sldId id="362" r:id="rId32"/>
    <p:sldId id="363" r:id="rId33"/>
    <p:sldId id="364" r:id="rId34"/>
    <p:sldId id="365" r:id="rId35"/>
    <p:sldId id="366" r:id="rId36"/>
    <p:sldId id="367" r:id="rId37"/>
    <p:sldId id="368" r:id="rId38"/>
    <p:sldId id="369" r:id="rId39"/>
    <p:sldId id="370" r:id="rId40"/>
    <p:sldId id="371" r:id="rId41"/>
    <p:sldId id="372" r:id="rId42"/>
    <p:sldId id="373" r:id="rId43"/>
    <p:sldId id="374" r:id="rId44"/>
    <p:sldId id="375" r:id="rId45"/>
    <p:sldId id="376" r:id="rId46"/>
    <p:sldId id="377" r:id="rId47"/>
    <p:sldId id="378" r:id="rId48"/>
    <p:sldId id="379" r:id="rId49"/>
    <p:sldId id="381" r:id="rId50"/>
    <p:sldId id="383" r:id="rId51"/>
    <p:sldId id="333" r:id="rId52"/>
    <p:sldId id="334" r:id="rId53"/>
    <p:sldId id="303" r:id="rId54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F37431-DF92-4AA6-A496-C84951999430}">
          <p14:sldIdLst>
            <p14:sldId id="256"/>
            <p14:sldId id="291"/>
            <p14:sldId id="292"/>
            <p14:sldId id="335"/>
            <p14:sldId id="336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53"/>
            <p14:sldId id="354"/>
            <p14:sldId id="355"/>
            <p14:sldId id="352"/>
            <p14:sldId id="356"/>
            <p14:sldId id="357"/>
            <p14:sldId id="358"/>
            <p14:sldId id="359"/>
            <p14:sldId id="360"/>
            <p14:sldId id="361"/>
            <p14:sldId id="362"/>
            <p14:sldId id="363"/>
            <p14:sldId id="364"/>
            <p14:sldId id="365"/>
            <p14:sldId id="366"/>
            <p14:sldId id="367"/>
            <p14:sldId id="368"/>
            <p14:sldId id="369"/>
            <p14:sldId id="370"/>
            <p14:sldId id="371"/>
            <p14:sldId id="372"/>
            <p14:sldId id="373"/>
            <p14:sldId id="374"/>
            <p14:sldId id="375"/>
            <p14:sldId id="376"/>
            <p14:sldId id="377"/>
            <p14:sldId id="378"/>
            <p14:sldId id="379"/>
            <p14:sldId id="381"/>
            <p14:sldId id="383"/>
            <p14:sldId id="333"/>
            <p14:sldId id="334"/>
          </p14:sldIdLst>
        </p14:section>
        <p14:section name="Раздел без заголовка" id="{BBD088EF-FEFB-4BDA-8571-71F230BA707F}">
          <p14:sldIdLst>
            <p14:sldId id="30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:p15="http://schemas.microsoft.com/office/powerpoint/2012/main" xmlns="" userId="S-1-5-21-3140274975-3124252904-1470287901-27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F53"/>
    <a:srgbClr val="DF8300"/>
    <a:srgbClr val="70B800"/>
    <a:srgbClr val="4D4FBD"/>
    <a:srgbClr val="FEDF00"/>
    <a:srgbClr val="93CDDD"/>
    <a:srgbClr val="F79646"/>
    <a:srgbClr val="F0EA00"/>
    <a:srgbClr val="38393C"/>
    <a:srgbClr val="68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 autoAdjust="0"/>
  </p:normalViewPr>
  <p:slideViewPr>
    <p:cSldViewPr>
      <p:cViewPr>
        <p:scale>
          <a:sx n="68" d="100"/>
          <a:sy n="68" d="100"/>
        </p:scale>
        <p:origin x="-675" y="7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F75801-D6DF-4CC3-AAFD-73429282970E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5A1373DC-F97D-4843-B789-BD54A14AFF1E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>
              <a:solidFill>
                <a:schemeClr val="tx1"/>
              </a:solidFill>
            </a:rPr>
            <a:t>Страховики, </a:t>
          </a:r>
          <a:r>
            <a:rPr lang="ru-RU" sz="1800" dirty="0" err="1">
              <a:solidFill>
                <a:schemeClr val="tx1"/>
              </a:solidFill>
            </a:rPr>
            <a:t>страхові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посередники</a:t>
          </a:r>
          <a:r>
            <a:rPr lang="ru-RU" sz="1800" dirty="0">
              <a:solidFill>
                <a:schemeClr val="tx1"/>
              </a:solidFill>
            </a:rPr>
            <a:t>, а </a:t>
          </a:r>
          <a:r>
            <a:rPr lang="ru-RU" sz="1800" dirty="0" err="1">
              <a:solidFill>
                <a:schemeClr val="tx1"/>
              </a:solidFill>
            </a:rPr>
            <a:t>також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їх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керівники</a:t>
          </a:r>
          <a:r>
            <a:rPr lang="ru-RU" sz="1800" dirty="0">
              <a:solidFill>
                <a:schemeClr val="tx1"/>
              </a:solidFill>
            </a:rPr>
            <a:t> з </a:t>
          </a:r>
          <a:r>
            <a:rPr lang="ru-RU" sz="1800" dirty="0" err="1">
              <a:solidFill>
                <a:schemeClr val="tx1"/>
              </a:solidFill>
            </a:rPr>
            <a:t>реалізації</a:t>
          </a:r>
          <a:r>
            <a:rPr lang="ru-RU" sz="1800" dirty="0">
              <a:solidFill>
                <a:schemeClr val="tx1"/>
              </a:solidFill>
            </a:rPr>
            <a:t> та </a:t>
          </a:r>
          <a:r>
            <a:rPr lang="ru-RU" sz="1800" dirty="0" err="1">
              <a:solidFill>
                <a:schemeClr val="tx1"/>
              </a:solidFill>
            </a:rPr>
            <a:t>працівники</a:t>
          </a:r>
          <a:r>
            <a:rPr lang="ru-RU" sz="1800" dirty="0">
              <a:solidFill>
                <a:schemeClr val="tx1"/>
              </a:solidFill>
            </a:rPr>
            <a:t> з </a:t>
          </a:r>
          <a:r>
            <a:rPr lang="ru-RU" sz="1800" dirty="0" err="1">
              <a:solidFill>
                <a:schemeClr val="tx1"/>
              </a:solidFill>
            </a:rPr>
            <a:t>реалізації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зобов’язані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здійснювати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діяльність</a:t>
          </a:r>
          <a:r>
            <a:rPr lang="ru-RU" sz="1800" dirty="0">
              <a:solidFill>
                <a:schemeClr val="tx1"/>
              </a:solidFill>
            </a:rPr>
            <a:t> з </a:t>
          </a:r>
          <a:r>
            <a:rPr lang="ru-RU" sz="1800" dirty="0" err="1">
              <a:solidFill>
                <a:schemeClr val="tx1"/>
              </a:solidFill>
            </a:rPr>
            <a:t>реалізації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страхових</a:t>
          </a:r>
          <a:r>
            <a:rPr lang="ru-RU" sz="1800" dirty="0">
              <a:solidFill>
                <a:schemeClr val="tx1"/>
              </a:solidFill>
            </a:rPr>
            <a:t> та/</a:t>
          </a:r>
          <a:r>
            <a:rPr lang="ru-RU" sz="1800" dirty="0" err="1">
              <a:solidFill>
                <a:schemeClr val="tx1"/>
              </a:solidFill>
            </a:rPr>
            <a:t>або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перестрахових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продуктів</a:t>
          </a:r>
          <a:r>
            <a:rPr lang="ru-RU" sz="1800" dirty="0">
              <a:solidFill>
                <a:schemeClr val="tx1"/>
              </a:solidFill>
            </a:rPr>
            <a:t> з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максимальним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урахуванням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вимог</a:t>
          </a:r>
          <a:r>
            <a:rPr lang="ru-RU" sz="1800" dirty="0">
              <a:solidFill>
                <a:schemeClr val="tx1"/>
              </a:solidFill>
            </a:rPr>
            <a:t> та потреб </a:t>
          </a:r>
          <a:r>
            <a:rPr lang="ru-RU" sz="1800" dirty="0" err="1">
              <a:solidFill>
                <a:schemeClr val="tx1"/>
              </a:solidFill>
            </a:rPr>
            <a:t>клієнтів</a:t>
          </a:r>
          <a:r>
            <a:rPr lang="ru-RU" sz="1800" dirty="0">
              <a:solidFill>
                <a:schemeClr val="tx1"/>
              </a:solidFill>
            </a:rPr>
            <a:t> у </a:t>
          </a:r>
          <a:r>
            <a:rPr lang="ru-RU" sz="1800" dirty="0" err="1">
              <a:solidFill>
                <a:schemeClr val="tx1"/>
              </a:solidFill>
            </a:rPr>
            <a:t>страхуванні</a:t>
          </a:r>
          <a:r>
            <a:rPr lang="ru-RU" sz="1800" dirty="0">
              <a:solidFill>
                <a:schemeClr val="tx1"/>
              </a:solidFill>
            </a:rPr>
            <a:t>.</a:t>
          </a:r>
          <a:endParaRPr lang="ru-UA" sz="1800" dirty="0">
            <a:solidFill>
              <a:schemeClr val="tx1"/>
            </a:solidFill>
          </a:endParaRPr>
        </a:p>
      </dgm:t>
    </dgm:pt>
    <dgm:pt modelId="{32650B4A-15B8-4858-963E-AA9E47F9A385}" type="parTrans" cxnId="{08F6AA53-BA34-4F6B-8AA7-52FBC40F6DEF}">
      <dgm:prSet/>
      <dgm:spPr/>
      <dgm:t>
        <a:bodyPr/>
        <a:lstStyle/>
        <a:p>
          <a:endParaRPr lang="x-none"/>
        </a:p>
      </dgm:t>
    </dgm:pt>
    <dgm:pt modelId="{BACDA407-4145-48A9-A519-FE449C730FB4}" type="sibTrans" cxnId="{08F6AA53-BA34-4F6B-8AA7-52FBC40F6DEF}">
      <dgm:prSet/>
      <dgm:spPr/>
      <dgm:t>
        <a:bodyPr/>
        <a:lstStyle/>
        <a:p>
          <a:endParaRPr lang="x-none"/>
        </a:p>
      </dgm:t>
    </dgm:pt>
    <dgm:pt modelId="{29CDAB08-C8BE-4ADE-A1C3-08D7E1BD3625}">
      <dgm:prSet custT="1"/>
      <dgm:spPr>
        <a:solidFill>
          <a:srgbClr val="C00000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 err="1"/>
            <a:t>Умови</a:t>
          </a:r>
          <a:r>
            <a:rPr lang="ru-RU" sz="1800" dirty="0"/>
            <a:t> </a:t>
          </a:r>
          <a:r>
            <a:rPr lang="ru-RU" sz="1800" dirty="0" err="1"/>
            <a:t>винагороди</a:t>
          </a:r>
          <a:r>
            <a:rPr lang="ru-RU" sz="1800" dirty="0"/>
            <a:t> </a:t>
          </a:r>
          <a:r>
            <a:rPr lang="ru-RU" sz="1800" dirty="0" err="1"/>
            <a:t>страхових</a:t>
          </a:r>
          <a:r>
            <a:rPr lang="ru-RU" sz="1800" dirty="0"/>
            <a:t> </a:t>
          </a:r>
          <a:r>
            <a:rPr lang="ru-RU" sz="1800" dirty="0" err="1"/>
            <a:t>посередників</a:t>
          </a:r>
          <a:r>
            <a:rPr lang="ru-RU" sz="1800" dirty="0"/>
            <a:t> не </a:t>
          </a:r>
          <a:r>
            <a:rPr lang="ru-RU" sz="1800" dirty="0" err="1"/>
            <a:t>повинні</a:t>
          </a:r>
          <a:r>
            <a:rPr lang="ru-RU" sz="1800" dirty="0"/>
            <a:t> </a:t>
          </a:r>
          <a:r>
            <a:rPr lang="ru-RU" sz="1800" dirty="0" err="1"/>
            <a:t>створювати</a:t>
          </a:r>
          <a:r>
            <a:rPr lang="ru-RU" sz="1800" dirty="0"/>
            <a:t> </a:t>
          </a:r>
          <a:r>
            <a:rPr lang="ru-RU" sz="1800" dirty="0" err="1"/>
            <a:t>конфлікт</a:t>
          </a:r>
          <a:r>
            <a:rPr lang="ru-RU" sz="1800" dirty="0"/>
            <a:t> </a:t>
          </a:r>
          <a:r>
            <a:rPr lang="ru-RU" sz="1800" dirty="0" err="1"/>
            <a:t>інтересів</a:t>
          </a:r>
          <a:r>
            <a:rPr lang="ru-RU" sz="1800" dirty="0"/>
            <a:t> і</a:t>
          </a:r>
          <a:r>
            <a:rPr lang="uk-UA" sz="1800" dirty="0"/>
            <a:t> </a:t>
          </a:r>
          <a:r>
            <a:rPr lang="ru-RU" sz="1800" dirty="0" err="1"/>
            <a:t>мають</a:t>
          </a:r>
          <a:r>
            <a:rPr lang="uk-UA" sz="1800" dirty="0"/>
            <a:t> </a:t>
          </a:r>
          <a:r>
            <a:rPr lang="ru-RU" sz="1800" dirty="0" err="1"/>
            <a:t>враховувати</a:t>
          </a:r>
          <a:r>
            <a:rPr lang="ru-RU" sz="1800" dirty="0"/>
            <a:t> потреби </a:t>
          </a:r>
          <a:r>
            <a:rPr lang="ru-RU" sz="1800" dirty="0" err="1"/>
            <a:t>клієнтів</a:t>
          </a:r>
          <a:r>
            <a:rPr lang="ru-RU" sz="1800" dirty="0"/>
            <a:t>; </a:t>
          </a:r>
          <a:r>
            <a:rPr lang="ru-RU" sz="1800" dirty="0" err="1"/>
            <a:t>посередники</a:t>
          </a:r>
          <a:r>
            <a:rPr lang="ru-RU" sz="1800" dirty="0"/>
            <a:t> не </a:t>
          </a:r>
          <a:r>
            <a:rPr lang="ru-RU" sz="1800" dirty="0" err="1"/>
            <a:t>повинні</a:t>
          </a:r>
          <a:r>
            <a:rPr lang="ru-RU" sz="1800" dirty="0"/>
            <a:t> </a:t>
          </a:r>
          <a:r>
            <a:rPr lang="ru-RU" sz="1800" dirty="0" err="1"/>
            <a:t>пропонувати</a:t>
          </a:r>
          <a:r>
            <a:rPr lang="ru-RU" sz="1800" dirty="0"/>
            <a:t> продукт </a:t>
          </a:r>
          <a:r>
            <a:rPr lang="ru-RU" sz="1800" dirty="0" err="1"/>
            <a:t>лише</a:t>
          </a:r>
          <a:r>
            <a:rPr lang="uk-UA" sz="1800" dirty="0"/>
            <a:t> </a:t>
          </a:r>
          <a:r>
            <a:rPr lang="ru-RU" sz="1800" dirty="0"/>
            <a:t>через </a:t>
          </a:r>
          <a:r>
            <a:rPr lang="ru-RU" sz="1800" dirty="0" err="1"/>
            <a:t>більшу</a:t>
          </a:r>
          <a:r>
            <a:rPr lang="uk-UA" sz="1800" dirty="0"/>
            <a:t> </a:t>
          </a:r>
          <a:r>
            <a:rPr lang="ru-RU" sz="1800" dirty="0" err="1"/>
            <a:t>винагороду</a:t>
          </a:r>
          <a:r>
            <a:rPr lang="ru-RU" sz="1800" dirty="0"/>
            <a:t>, </a:t>
          </a:r>
          <a:r>
            <a:rPr lang="ru-RU" sz="1800" dirty="0" err="1"/>
            <a:t>якщо</a:t>
          </a:r>
          <a:r>
            <a:rPr lang="ru-RU" sz="1800" dirty="0"/>
            <a:t> </a:t>
          </a:r>
          <a:r>
            <a:rPr lang="ru-RU" sz="1800" dirty="0" err="1"/>
            <a:t>існує</a:t>
          </a:r>
          <a:r>
            <a:rPr lang="ru-RU" sz="1800" dirty="0"/>
            <a:t> </a:t>
          </a:r>
          <a:r>
            <a:rPr lang="ru-RU" sz="1800" dirty="0" err="1"/>
            <a:t>краща</a:t>
          </a:r>
          <a:r>
            <a:rPr lang="ru-RU" sz="1800" dirty="0"/>
            <a:t> для </a:t>
          </a:r>
          <a:r>
            <a:rPr lang="ru-RU" sz="1800" dirty="0" err="1"/>
            <a:t>клієнта</a:t>
          </a:r>
          <a:r>
            <a:rPr lang="ru-RU" sz="1800" dirty="0"/>
            <a:t> альтернатива.</a:t>
          </a:r>
          <a:endParaRPr lang="ru-UA" sz="1800" dirty="0"/>
        </a:p>
      </dgm:t>
    </dgm:pt>
    <dgm:pt modelId="{B514EDD8-BA6B-4C94-B5AD-7FD3575FD020}" type="parTrans" cxnId="{0C54744B-9CCD-4928-917B-CFC20D0F0C89}">
      <dgm:prSet/>
      <dgm:spPr/>
      <dgm:t>
        <a:bodyPr/>
        <a:lstStyle/>
        <a:p>
          <a:endParaRPr lang="x-none"/>
        </a:p>
      </dgm:t>
    </dgm:pt>
    <dgm:pt modelId="{53266B8A-FB05-4C3D-884D-C31EBCE8E3C3}" type="sibTrans" cxnId="{0C54744B-9CCD-4928-917B-CFC20D0F0C89}">
      <dgm:prSet/>
      <dgm:spPr/>
      <dgm:t>
        <a:bodyPr/>
        <a:lstStyle/>
        <a:p>
          <a:endParaRPr lang="x-none"/>
        </a:p>
      </dgm:t>
    </dgm:pt>
    <dgm:pt modelId="{012C68F9-E4D9-4A01-889D-B71782F1051C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 err="1">
              <a:solidFill>
                <a:schemeClr val="tx1"/>
              </a:solidFill>
            </a:rPr>
            <a:t>Конфліктом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інтересів</a:t>
          </a:r>
          <a:r>
            <a:rPr lang="ru-RU" sz="1800" dirty="0">
              <a:solidFill>
                <a:schemeClr val="tx1"/>
              </a:solidFill>
            </a:rPr>
            <a:t> у </a:t>
          </a:r>
          <a:r>
            <a:rPr lang="ru-RU" sz="1800" dirty="0" err="1">
              <a:solidFill>
                <a:schemeClr val="tx1"/>
              </a:solidFill>
            </a:rPr>
            <a:t>реалізації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страхових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продуктів</a:t>
          </a:r>
          <a:r>
            <a:rPr lang="ru-RU" sz="1800" dirty="0">
              <a:solidFill>
                <a:schemeClr val="tx1"/>
              </a:solidFill>
            </a:rPr>
            <a:t> є </a:t>
          </a:r>
          <a:r>
            <a:rPr lang="ru-RU" sz="1800" dirty="0" err="1">
              <a:solidFill>
                <a:schemeClr val="tx1"/>
              </a:solidFill>
            </a:rPr>
            <a:t>суперечність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між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службовими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обов’язками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>
              <a:solidFill>
                <a:schemeClr val="tx1"/>
              </a:solidFill>
            </a:rPr>
            <a:t>та </a:t>
          </a:r>
          <a:r>
            <a:rPr lang="ru-RU" sz="1800" dirty="0" err="1">
              <a:solidFill>
                <a:schemeClr val="tx1"/>
              </a:solidFill>
            </a:rPr>
            <a:t>особистими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інтересами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посередника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чи</a:t>
          </a:r>
          <a:r>
            <a:rPr lang="ru-RU" sz="1800" dirty="0">
              <a:solidFill>
                <a:schemeClr val="tx1"/>
              </a:solidFill>
            </a:rPr>
            <a:t> страховика, </a:t>
          </a:r>
          <a:r>
            <a:rPr lang="ru-RU" sz="1800" dirty="0" err="1">
              <a:solidFill>
                <a:schemeClr val="tx1"/>
              </a:solidFill>
            </a:rPr>
            <a:t>що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може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вплинути</a:t>
          </a:r>
          <a:r>
            <a:rPr lang="ru-RU" sz="1800" dirty="0">
              <a:solidFill>
                <a:schemeClr val="tx1"/>
              </a:solidFill>
            </a:rPr>
            <a:t> на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об'єктивність</a:t>
          </a:r>
          <a:r>
            <a:rPr lang="ru-RU" sz="1800" dirty="0">
              <a:solidFill>
                <a:schemeClr val="tx1"/>
              </a:solidFill>
            </a:rPr>
            <a:t>,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добросовісність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рішень</a:t>
          </a:r>
          <a:r>
            <a:rPr lang="ru-RU" sz="1800" dirty="0">
              <a:solidFill>
                <a:schemeClr val="tx1"/>
              </a:solidFill>
            </a:rPr>
            <a:t> і </a:t>
          </a:r>
          <a:r>
            <a:rPr lang="ru-RU" sz="1800" dirty="0" err="1">
              <a:solidFill>
                <a:schemeClr val="tx1"/>
              </a:solidFill>
            </a:rPr>
            <a:t>рівність</a:t>
          </a:r>
          <a:r>
            <a:rPr lang="ru-RU" sz="1800" dirty="0">
              <a:solidFill>
                <a:schemeClr val="tx1"/>
              </a:solidFill>
            </a:rPr>
            <a:t> доступу </a:t>
          </a:r>
          <a:r>
            <a:rPr lang="ru-RU" sz="1800" dirty="0" err="1">
              <a:solidFill>
                <a:schemeClr val="tx1"/>
              </a:solidFill>
            </a:rPr>
            <a:t>клієнта</a:t>
          </a:r>
          <a:r>
            <a:rPr lang="ru-RU" sz="1800" dirty="0">
              <a:solidFill>
                <a:schemeClr val="tx1"/>
              </a:solidFill>
            </a:rPr>
            <a:t> до </a:t>
          </a:r>
          <a:r>
            <a:rPr lang="ru-RU" sz="1800" dirty="0" err="1">
              <a:solidFill>
                <a:schemeClr val="tx1"/>
              </a:solidFill>
            </a:rPr>
            <a:t>інформації</a:t>
          </a:r>
          <a:r>
            <a:rPr lang="ru-RU" sz="1800" dirty="0">
              <a:solidFill>
                <a:schemeClr val="tx1"/>
              </a:solidFill>
            </a:rPr>
            <a:t> про </a:t>
          </a:r>
          <a:r>
            <a:rPr lang="ru-RU" sz="1800" dirty="0" err="1">
              <a:solidFill>
                <a:schemeClr val="tx1"/>
              </a:solidFill>
            </a:rPr>
            <a:t>страхові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або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перестрахові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продукти</a:t>
          </a:r>
          <a:r>
            <a:rPr lang="ru-RU" sz="1800" dirty="0">
              <a:solidFill>
                <a:schemeClr val="tx1"/>
              </a:solidFill>
            </a:rPr>
            <a:t> та </a:t>
          </a:r>
          <a:r>
            <a:rPr lang="ru-RU" sz="1800" dirty="0" err="1">
              <a:solidFill>
                <a:schemeClr val="tx1"/>
              </a:solidFill>
            </a:rPr>
            <a:t>умови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їх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реалізації</a:t>
          </a:r>
          <a:r>
            <a:rPr lang="ru-RU" sz="1800" dirty="0">
              <a:solidFill>
                <a:schemeClr val="tx1"/>
              </a:solidFill>
            </a:rPr>
            <a:t>.</a:t>
          </a:r>
          <a:endParaRPr lang="ru-UA" sz="1800" dirty="0">
            <a:solidFill>
              <a:schemeClr val="tx1"/>
            </a:solidFill>
          </a:endParaRPr>
        </a:p>
      </dgm:t>
    </dgm:pt>
    <dgm:pt modelId="{3EF7398E-7795-4DE5-9330-CD5A3C7A1872}" type="parTrans" cxnId="{AE4B2992-2CC2-4FE7-9895-A8008BD56CFA}">
      <dgm:prSet/>
      <dgm:spPr/>
      <dgm:t>
        <a:bodyPr/>
        <a:lstStyle/>
        <a:p>
          <a:endParaRPr lang="x-none"/>
        </a:p>
      </dgm:t>
    </dgm:pt>
    <dgm:pt modelId="{FBE0179C-44BA-465B-93F2-609D87DD48EE}" type="sibTrans" cxnId="{AE4B2992-2CC2-4FE7-9895-A8008BD56CFA}">
      <dgm:prSet/>
      <dgm:spPr/>
      <dgm:t>
        <a:bodyPr/>
        <a:lstStyle/>
        <a:p>
          <a:endParaRPr lang="x-none"/>
        </a:p>
      </dgm:t>
    </dgm:pt>
    <dgm:pt modelId="{7CCCCD92-B7F2-4FC7-A253-D634BFBD39F9}">
      <dgm:prSet custT="1"/>
      <dgm:spPr>
        <a:solidFill>
          <a:srgbClr val="C00000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/>
            <a:t>Страховому </a:t>
          </a:r>
          <a:r>
            <a:rPr lang="ru-RU" sz="1800" dirty="0" err="1"/>
            <a:t>посереднику</a:t>
          </a:r>
          <a:r>
            <a:rPr lang="ru-RU" sz="1800" dirty="0"/>
            <a:t> </a:t>
          </a:r>
          <a:r>
            <a:rPr lang="ru-RU" sz="1800" dirty="0" err="1"/>
            <a:t>забороняється</a:t>
          </a:r>
          <a:r>
            <a:rPr lang="ru-RU" sz="1800" dirty="0"/>
            <a:t> </a:t>
          </a:r>
          <a:r>
            <a:rPr lang="ru-RU" sz="1800" dirty="0" err="1"/>
            <a:t>здійснювати</a:t>
          </a:r>
          <a:r>
            <a:rPr lang="ru-RU" sz="1800" dirty="0"/>
            <a:t> </a:t>
          </a:r>
          <a:r>
            <a:rPr lang="ru-RU" sz="1800" dirty="0" err="1"/>
            <a:t>реалізацію</a:t>
          </a:r>
          <a:r>
            <a:rPr lang="ru-RU" sz="1800" dirty="0"/>
            <a:t> </a:t>
          </a:r>
          <a:r>
            <a:rPr lang="ru-RU" sz="1800" dirty="0" err="1"/>
            <a:t>страхових</a:t>
          </a:r>
          <a:r>
            <a:rPr lang="ru-RU" sz="1800" dirty="0"/>
            <a:t> та</a:t>
          </a:r>
          <a:r>
            <a:rPr lang="uk-UA" sz="1800" dirty="0"/>
            <a:t> </a:t>
          </a:r>
          <a:r>
            <a:rPr lang="ru-RU" sz="1800" dirty="0" err="1"/>
            <a:t>перестрахових</a:t>
          </a:r>
          <a:r>
            <a:rPr lang="uk-UA" sz="1800" dirty="0"/>
            <a:t> </a:t>
          </a:r>
          <a:r>
            <a:rPr lang="ru-RU" sz="1800" dirty="0" err="1"/>
            <a:t>продуктів</a:t>
          </a:r>
          <a:r>
            <a:rPr lang="ru-RU" sz="1800" dirty="0"/>
            <a:t>, </a:t>
          </a:r>
          <a:r>
            <a:rPr lang="ru-RU" sz="1800" dirty="0" err="1"/>
            <a:t>якщо</a:t>
          </a:r>
          <a:r>
            <a:rPr lang="ru-RU" sz="1800" dirty="0"/>
            <a:t> </a:t>
          </a:r>
          <a:r>
            <a:rPr lang="ru-RU" sz="1800" dirty="0" err="1"/>
            <a:t>неможливо</a:t>
          </a:r>
          <a:r>
            <a:rPr lang="ru-RU" sz="1800" dirty="0"/>
            <a:t> </a:t>
          </a:r>
          <a:r>
            <a:rPr lang="ru-RU" sz="1800" dirty="0" err="1"/>
            <a:t>врегулювати</a:t>
          </a:r>
          <a:r>
            <a:rPr lang="ru-RU" sz="1800" dirty="0"/>
            <a:t> </a:t>
          </a:r>
          <a:r>
            <a:rPr lang="ru-RU" sz="1800" dirty="0" err="1"/>
            <a:t>конфлікт</a:t>
          </a:r>
          <a:r>
            <a:rPr lang="ru-RU" sz="1800" dirty="0"/>
            <a:t> </a:t>
          </a:r>
          <a:r>
            <a:rPr lang="ru-RU" sz="1800" dirty="0" err="1"/>
            <a:t>інтересів</a:t>
          </a:r>
          <a:r>
            <a:rPr lang="ru-RU" sz="1800" dirty="0"/>
            <a:t>, </a:t>
          </a:r>
          <a:r>
            <a:rPr lang="ru-RU" sz="1800" dirty="0" err="1"/>
            <a:t>що</a:t>
          </a:r>
          <a:r>
            <a:rPr lang="ru-RU" sz="1800" dirty="0"/>
            <a:t> </a:t>
          </a:r>
          <a:r>
            <a:rPr lang="ru-RU" sz="1800" dirty="0" err="1"/>
            <a:t>може</a:t>
          </a:r>
          <a:r>
            <a:rPr lang="ru-RU" sz="1800" dirty="0"/>
            <a:t> </a:t>
          </a:r>
          <a:r>
            <a:rPr lang="ru-RU" sz="1800" dirty="0" err="1"/>
            <a:t>порушити</a:t>
          </a:r>
          <a:r>
            <a:rPr lang="ru-RU" sz="1800" dirty="0"/>
            <a:t> права </a:t>
          </a:r>
          <a:r>
            <a:rPr lang="ru-RU" sz="1800" dirty="0" err="1"/>
            <a:t>клієнта</a:t>
          </a:r>
          <a:r>
            <a:rPr lang="ru-RU" sz="1800" dirty="0"/>
            <a:t>.</a:t>
          </a:r>
          <a:r>
            <a:rPr lang="ru-RU" sz="500" dirty="0"/>
            <a:t>.</a:t>
          </a:r>
          <a:endParaRPr lang="ru-UA" sz="500" dirty="0"/>
        </a:p>
      </dgm:t>
    </dgm:pt>
    <dgm:pt modelId="{CD8BDF9F-D51E-4FE5-BF71-64D68F54BA81}" type="parTrans" cxnId="{DFE87C98-CBA9-4061-8072-8DBC81DAB2FB}">
      <dgm:prSet/>
      <dgm:spPr/>
      <dgm:t>
        <a:bodyPr/>
        <a:lstStyle/>
        <a:p>
          <a:endParaRPr lang="x-none"/>
        </a:p>
      </dgm:t>
    </dgm:pt>
    <dgm:pt modelId="{278776C1-BA49-4F09-9B05-B5FD75E8873F}" type="sibTrans" cxnId="{DFE87C98-CBA9-4061-8072-8DBC81DAB2FB}">
      <dgm:prSet/>
      <dgm:spPr/>
      <dgm:t>
        <a:bodyPr/>
        <a:lstStyle/>
        <a:p>
          <a:endParaRPr lang="x-none"/>
        </a:p>
      </dgm:t>
    </dgm:pt>
    <dgm:pt modelId="{96E46F51-5339-440A-8A70-B7478905C92A}" type="pres">
      <dgm:prSet presAssocID="{F0F75801-D6DF-4CC3-AAFD-73429282970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19DD8A-44A9-4733-BBA5-B1C7519E5470}" type="pres">
      <dgm:prSet presAssocID="{5A1373DC-F97D-4843-B789-BD54A14AFF1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2995FA-A493-4291-9472-117011CD935D}" type="pres">
      <dgm:prSet presAssocID="{BACDA407-4145-48A9-A519-FE449C730FB4}" presName="spacer" presStyleCnt="0"/>
      <dgm:spPr/>
    </dgm:pt>
    <dgm:pt modelId="{41769C3B-41C0-4CC7-ADFD-5C6CD02BA697}" type="pres">
      <dgm:prSet presAssocID="{29CDAB08-C8BE-4ADE-A1C3-08D7E1BD362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1566AC-4C96-4837-AAB4-94DC7A461D11}" type="pres">
      <dgm:prSet presAssocID="{53266B8A-FB05-4C3D-884D-C31EBCE8E3C3}" presName="spacer" presStyleCnt="0"/>
      <dgm:spPr/>
    </dgm:pt>
    <dgm:pt modelId="{3134637C-B2CB-422B-89CD-8F8BE738ED2D}" type="pres">
      <dgm:prSet presAssocID="{012C68F9-E4D9-4A01-889D-B71782F1051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66CFC5-9EA0-450C-BAF4-F175F6E2135A}" type="pres">
      <dgm:prSet presAssocID="{FBE0179C-44BA-465B-93F2-609D87DD48EE}" presName="spacer" presStyleCnt="0"/>
      <dgm:spPr/>
    </dgm:pt>
    <dgm:pt modelId="{3FC786CE-1450-42F8-80D8-7E9894439474}" type="pres">
      <dgm:prSet presAssocID="{7CCCCD92-B7F2-4FC7-A253-D634BFBD39F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F6AA53-BA34-4F6B-8AA7-52FBC40F6DEF}" srcId="{F0F75801-D6DF-4CC3-AAFD-73429282970E}" destId="{5A1373DC-F97D-4843-B789-BD54A14AFF1E}" srcOrd="0" destOrd="0" parTransId="{32650B4A-15B8-4858-963E-AA9E47F9A385}" sibTransId="{BACDA407-4145-48A9-A519-FE449C730FB4}"/>
    <dgm:cxn modelId="{48A71B98-E7DA-4369-868D-B30736C14B2F}" type="presOf" srcId="{29CDAB08-C8BE-4ADE-A1C3-08D7E1BD3625}" destId="{41769C3B-41C0-4CC7-ADFD-5C6CD02BA697}" srcOrd="0" destOrd="0" presId="urn:microsoft.com/office/officeart/2005/8/layout/vList2"/>
    <dgm:cxn modelId="{0C54744B-9CCD-4928-917B-CFC20D0F0C89}" srcId="{F0F75801-D6DF-4CC3-AAFD-73429282970E}" destId="{29CDAB08-C8BE-4ADE-A1C3-08D7E1BD3625}" srcOrd="1" destOrd="0" parTransId="{B514EDD8-BA6B-4C94-B5AD-7FD3575FD020}" sibTransId="{53266B8A-FB05-4C3D-884D-C31EBCE8E3C3}"/>
    <dgm:cxn modelId="{93591FDB-6D44-4B1B-8309-551974456EEA}" type="presOf" srcId="{012C68F9-E4D9-4A01-889D-B71782F1051C}" destId="{3134637C-B2CB-422B-89CD-8F8BE738ED2D}" srcOrd="0" destOrd="0" presId="urn:microsoft.com/office/officeart/2005/8/layout/vList2"/>
    <dgm:cxn modelId="{AE4B2992-2CC2-4FE7-9895-A8008BD56CFA}" srcId="{F0F75801-D6DF-4CC3-AAFD-73429282970E}" destId="{012C68F9-E4D9-4A01-889D-B71782F1051C}" srcOrd="2" destOrd="0" parTransId="{3EF7398E-7795-4DE5-9330-CD5A3C7A1872}" sibTransId="{FBE0179C-44BA-465B-93F2-609D87DD48EE}"/>
    <dgm:cxn modelId="{DFE87C98-CBA9-4061-8072-8DBC81DAB2FB}" srcId="{F0F75801-D6DF-4CC3-AAFD-73429282970E}" destId="{7CCCCD92-B7F2-4FC7-A253-D634BFBD39F9}" srcOrd="3" destOrd="0" parTransId="{CD8BDF9F-D51E-4FE5-BF71-64D68F54BA81}" sibTransId="{278776C1-BA49-4F09-9B05-B5FD75E8873F}"/>
    <dgm:cxn modelId="{B86A59C4-CE06-462B-8F5F-821742775086}" type="presOf" srcId="{F0F75801-D6DF-4CC3-AAFD-73429282970E}" destId="{96E46F51-5339-440A-8A70-B7478905C92A}" srcOrd="0" destOrd="0" presId="urn:microsoft.com/office/officeart/2005/8/layout/vList2"/>
    <dgm:cxn modelId="{65AA9768-8C55-419B-95B0-9171A8BD09E8}" type="presOf" srcId="{7CCCCD92-B7F2-4FC7-A253-D634BFBD39F9}" destId="{3FC786CE-1450-42F8-80D8-7E9894439474}" srcOrd="0" destOrd="0" presId="urn:microsoft.com/office/officeart/2005/8/layout/vList2"/>
    <dgm:cxn modelId="{3DE73740-3270-499F-BC8E-396ADF623FD8}" type="presOf" srcId="{5A1373DC-F97D-4843-B789-BD54A14AFF1E}" destId="{3919DD8A-44A9-4733-BBA5-B1C7519E5470}" srcOrd="0" destOrd="0" presId="urn:microsoft.com/office/officeart/2005/8/layout/vList2"/>
    <dgm:cxn modelId="{7C51B9E6-90B7-4EFC-B9E1-BAB5A33BD230}" type="presParOf" srcId="{96E46F51-5339-440A-8A70-B7478905C92A}" destId="{3919DD8A-44A9-4733-BBA5-B1C7519E5470}" srcOrd="0" destOrd="0" presId="urn:microsoft.com/office/officeart/2005/8/layout/vList2"/>
    <dgm:cxn modelId="{3EE50E95-DD8C-4EA5-908C-8DB1BD95097A}" type="presParOf" srcId="{96E46F51-5339-440A-8A70-B7478905C92A}" destId="{A52995FA-A493-4291-9472-117011CD935D}" srcOrd="1" destOrd="0" presId="urn:microsoft.com/office/officeart/2005/8/layout/vList2"/>
    <dgm:cxn modelId="{78C257B0-ACF0-4B67-8F46-C6908EC71D65}" type="presParOf" srcId="{96E46F51-5339-440A-8A70-B7478905C92A}" destId="{41769C3B-41C0-4CC7-ADFD-5C6CD02BA697}" srcOrd="2" destOrd="0" presId="urn:microsoft.com/office/officeart/2005/8/layout/vList2"/>
    <dgm:cxn modelId="{72F4C6BC-76B5-4B20-B16A-60C0949CFC7B}" type="presParOf" srcId="{96E46F51-5339-440A-8A70-B7478905C92A}" destId="{401566AC-4C96-4837-AAB4-94DC7A461D11}" srcOrd="3" destOrd="0" presId="urn:microsoft.com/office/officeart/2005/8/layout/vList2"/>
    <dgm:cxn modelId="{447C2608-509F-4B5F-A3DC-150DC9AF24BF}" type="presParOf" srcId="{96E46F51-5339-440A-8A70-B7478905C92A}" destId="{3134637C-B2CB-422B-89CD-8F8BE738ED2D}" srcOrd="4" destOrd="0" presId="urn:microsoft.com/office/officeart/2005/8/layout/vList2"/>
    <dgm:cxn modelId="{2FECBC4E-BA38-4541-82EF-6D3EEA5D60EE}" type="presParOf" srcId="{96E46F51-5339-440A-8A70-B7478905C92A}" destId="{F166CFC5-9EA0-450C-BAF4-F175F6E2135A}" srcOrd="5" destOrd="0" presId="urn:microsoft.com/office/officeart/2005/8/layout/vList2"/>
    <dgm:cxn modelId="{573A35AC-A372-46F9-814C-9F59561E55F8}" type="presParOf" srcId="{96E46F51-5339-440A-8A70-B7478905C92A}" destId="{3FC786CE-1450-42F8-80D8-7E989443947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708697-EDCA-481C-AE89-279EC21558B7}" type="doc">
      <dgm:prSet loTypeId="urn:microsoft.com/office/officeart/2005/8/layout/cycle8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186E9732-2A39-498F-B039-25AE70466C97}">
      <dgm:prSet custT="1"/>
      <dgm:spPr>
        <a:solidFill>
          <a:srgbClr val="FF7979"/>
        </a:solidFill>
      </dgm:spPr>
      <dgm:t>
        <a:bodyPr/>
        <a:lstStyle/>
        <a:p>
          <a:r>
            <a:rPr lang="uk-UA" sz="1400" b="1" dirty="0"/>
            <a:t>Повна цивільна дієздатність</a:t>
          </a:r>
          <a:endParaRPr lang="ru-UA" sz="1400" b="1" dirty="0"/>
        </a:p>
      </dgm:t>
    </dgm:pt>
    <dgm:pt modelId="{4763AC7C-6398-4229-93E5-31DCEE6B5AD4}" type="parTrans" cxnId="{62D15067-A375-414D-B8EC-8876B3CAA049}">
      <dgm:prSet/>
      <dgm:spPr/>
      <dgm:t>
        <a:bodyPr/>
        <a:lstStyle/>
        <a:p>
          <a:endParaRPr lang="x-none"/>
        </a:p>
      </dgm:t>
    </dgm:pt>
    <dgm:pt modelId="{FA70C43C-EA26-4697-BB15-CA0C39118DBE}" type="sibTrans" cxnId="{62D15067-A375-414D-B8EC-8876B3CAA049}">
      <dgm:prSet/>
      <dgm:spPr/>
      <dgm:t>
        <a:bodyPr/>
        <a:lstStyle/>
        <a:p>
          <a:endParaRPr lang="x-none"/>
        </a:p>
      </dgm:t>
    </dgm:pt>
    <dgm:pt modelId="{3B4329AE-9A0F-4B78-827B-6024F9DE51DD}">
      <dgm:prSet custT="1"/>
      <dgm:spPr>
        <a:solidFill>
          <a:srgbClr val="C00000"/>
        </a:solidFill>
      </dgm:spPr>
      <dgm:t>
        <a:bodyPr/>
        <a:lstStyle/>
        <a:p>
          <a:pPr algn="ctr"/>
          <a:r>
            <a:rPr lang="ru-RU" sz="1400" b="1" dirty="0" err="1"/>
            <a:t>Підтверджений</a:t>
          </a:r>
          <a:r>
            <a:rPr lang="ru-RU" sz="1400" b="1" dirty="0"/>
            <a:t> </a:t>
          </a:r>
          <a:r>
            <a:rPr lang="ru-RU" sz="1400" b="1" dirty="0" err="1"/>
            <a:t>необхідний</a:t>
          </a:r>
          <a:r>
            <a:rPr lang="ru-RU" sz="1400" b="1" dirty="0"/>
            <a:t> </a:t>
          </a:r>
          <a:r>
            <a:rPr lang="ru-RU" sz="1400" b="1" dirty="0" err="1"/>
            <a:t>рівень</a:t>
          </a:r>
          <a:r>
            <a:rPr lang="ru-RU" sz="1400" b="1" dirty="0"/>
            <a:t> </a:t>
          </a:r>
          <a:r>
            <a:rPr lang="ru-RU" sz="1400" b="1" dirty="0" err="1"/>
            <a:t>знань</a:t>
          </a:r>
          <a:r>
            <a:rPr lang="ru-RU" sz="1400" b="1" dirty="0"/>
            <a:t> </a:t>
          </a:r>
          <a:r>
            <a:rPr lang="ru-RU" sz="1400" b="1" dirty="0" err="1"/>
            <a:t>відповідно</a:t>
          </a:r>
          <a:r>
            <a:rPr lang="ru-RU" sz="1400" b="1" dirty="0"/>
            <a:t> до статей 83 і 84 Закону</a:t>
          </a:r>
          <a:endParaRPr lang="ru-UA" sz="1400" b="1" dirty="0"/>
        </a:p>
      </dgm:t>
    </dgm:pt>
    <dgm:pt modelId="{2537946F-D864-49F7-BEBE-553E8A732F08}" type="parTrans" cxnId="{479C1DBB-7D6D-4A19-9ABA-77F4396E38E2}">
      <dgm:prSet/>
      <dgm:spPr/>
      <dgm:t>
        <a:bodyPr/>
        <a:lstStyle/>
        <a:p>
          <a:endParaRPr lang="x-none"/>
        </a:p>
      </dgm:t>
    </dgm:pt>
    <dgm:pt modelId="{7744A17C-83F5-42E8-8229-8F771C59241D}" type="sibTrans" cxnId="{479C1DBB-7D6D-4A19-9ABA-77F4396E38E2}">
      <dgm:prSet/>
      <dgm:spPr/>
      <dgm:t>
        <a:bodyPr/>
        <a:lstStyle/>
        <a:p>
          <a:endParaRPr lang="x-none"/>
        </a:p>
      </dgm:t>
    </dgm:pt>
    <dgm:pt modelId="{4AD1F37F-7549-4014-AAC3-EA4949F0BB33}">
      <dgm:prSet custT="1"/>
      <dgm:spPr>
        <a:solidFill>
          <a:srgbClr val="FF7979"/>
        </a:solidFill>
      </dgm:spPr>
      <dgm:t>
        <a:bodyPr/>
        <a:lstStyle/>
        <a:p>
          <a:r>
            <a:rPr lang="uk-UA" sz="1400" b="1" dirty="0"/>
            <a:t>Бездоганна ділова репутація</a:t>
          </a:r>
          <a:endParaRPr lang="ru-UA" sz="1400" b="1" dirty="0"/>
        </a:p>
      </dgm:t>
    </dgm:pt>
    <dgm:pt modelId="{98FE423D-6D41-4243-ADD0-F83722515EA0}" type="parTrans" cxnId="{75DFFD6E-4C0B-41D7-8F40-C451EF8FC6A3}">
      <dgm:prSet/>
      <dgm:spPr/>
      <dgm:t>
        <a:bodyPr/>
        <a:lstStyle/>
        <a:p>
          <a:endParaRPr lang="x-none"/>
        </a:p>
      </dgm:t>
    </dgm:pt>
    <dgm:pt modelId="{35325CDF-05C2-4F23-BAEB-F67F75EF7E69}" type="sibTrans" cxnId="{75DFFD6E-4C0B-41D7-8F40-C451EF8FC6A3}">
      <dgm:prSet/>
      <dgm:spPr/>
      <dgm:t>
        <a:bodyPr/>
        <a:lstStyle/>
        <a:p>
          <a:endParaRPr lang="x-none"/>
        </a:p>
      </dgm:t>
    </dgm:pt>
    <dgm:pt modelId="{6F797E7B-34C3-44CB-8C97-859665EC42F2}">
      <dgm:prSet custT="1"/>
      <dgm:spPr>
        <a:solidFill>
          <a:srgbClr val="C00000"/>
        </a:solidFill>
      </dgm:spPr>
      <dgm:t>
        <a:bodyPr/>
        <a:lstStyle/>
        <a:p>
          <a:r>
            <a:rPr lang="ru-RU" sz="1400" b="1" dirty="0" err="1"/>
            <a:t>Чинний</a:t>
          </a:r>
          <a:r>
            <a:rPr lang="ru-RU" sz="1400" b="1" dirty="0"/>
            <a:t> </a:t>
          </a:r>
          <a:r>
            <a:rPr lang="ru-RU" sz="1400" b="1" dirty="0" err="1"/>
            <a:t>договір</a:t>
          </a:r>
          <a:r>
            <a:rPr lang="ru-RU" sz="1400" b="1" dirty="0"/>
            <a:t> </a:t>
          </a:r>
          <a:r>
            <a:rPr lang="ru-RU" sz="1400" b="1" dirty="0" err="1"/>
            <a:t>страхування</a:t>
          </a:r>
          <a:r>
            <a:rPr lang="ru-RU" sz="1400" b="1" dirty="0"/>
            <a:t> </a:t>
          </a:r>
          <a:r>
            <a:rPr lang="ru-RU" sz="1400" b="1" dirty="0" err="1"/>
            <a:t>відповідальності</a:t>
          </a:r>
          <a:r>
            <a:rPr lang="ru-RU" sz="1400" b="1" dirty="0"/>
            <a:t> за </a:t>
          </a:r>
          <a:r>
            <a:rPr lang="ru-RU" sz="1400" b="1" dirty="0" err="1"/>
            <a:t>класом</a:t>
          </a:r>
          <a:r>
            <a:rPr lang="ru-RU" sz="1400" b="1" dirty="0"/>
            <a:t> </a:t>
          </a:r>
          <a:r>
            <a:rPr lang="ru-RU" sz="1400" b="1" dirty="0" err="1"/>
            <a:t>страхування</a:t>
          </a:r>
          <a:r>
            <a:rPr lang="ru-RU" sz="1400" b="1" dirty="0"/>
            <a:t> 13</a:t>
          </a:r>
          <a:endParaRPr lang="ru-UA" sz="1400" b="1" dirty="0"/>
        </a:p>
      </dgm:t>
    </dgm:pt>
    <dgm:pt modelId="{6D17B72F-9C32-4E1D-AFD7-AF58ADCD4D6C}" type="parTrans" cxnId="{7D85F12C-5378-45CF-BAEA-BD7BBF6E3608}">
      <dgm:prSet/>
      <dgm:spPr/>
      <dgm:t>
        <a:bodyPr/>
        <a:lstStyle/>
        <a:p>
          <a:endParaRPr lang="x-none"/>
        </a:p>
      </dgm:t>
    </dgm:pt>
    <dgm:pt modelId="{F3E0E0E0-8FB5-4799-91E0-F6AB57E90A2F}" type="sibTrans" cxnId="{7D85F12C-5378-45CF-BAEA-BD7BBF6E3608}">
      <dgm:prSet/>
      <dgm:spPr/>
      <dgm:t>
        <a:bodyPr/>
        <a:lstStyle/>
        <a:p>
          <a:endParaRPr lang="x-none"/>
        </a:p>
      </dgm:t>
    </dgm:pt>
    <dgm:pt modelId="{3931636D-6DBE-4D44-8B26-176D174BDE1B}" type="pres">
      <dgm:prSet presAssocID="{96708697-EDCA-481C-AE89-279EC21558B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106FF6-9E21-41E7-B2CA-D43AB9BC41CB}" type="pres">
      <dgm:prSet presAssocID="{96708697-EDCA-481C-AE89-279EC21558B7}" presName="wedge1" presStyleLbl="node1" presStyleIdx="0" presStyleCnt="4"/>
      <dgm:spPr/>
      <dgm:t>
        <a:bodyPr/>
        <a:lstStyle/>
        <a:p>
          <a:endParaRPr lang="ru-RU"/>
        </a:p>
      </dgm:t>
    </dgm:pt>
    <dgm:pt modelId="{F2E8D97F-6444-4048-8B31-09B9EB0A8758}" type="pres">
      <dgm:prSet presAssocID="{96708697-EDCA-481C-AE89-279EC21558B7}" presName="dummy1a" presStyleCnt="0"/>
      <dgm:spPr/>
    </dgm:pt>
    <dgm:pt modelId="{14EE00D6-1ED6-4F0F-B37B-4C9E4E4AA916}" type="pres">
      <dgm:prSet presAssocID="{96708697-EDCA-481C-AE89-279EC21558B7}" presName="dummy1b" presStyleCnt="0"/>
      <dgm:spPr/>
    </dgm:pt>
    <dgm:pt modelId="{C83A6564-7D0A-46C6-90EA-BFC0D87E2680}" type="pres">
      <dgm:prSet presAssocID="{96708697-EDCA-481C-AE89-279EC21558B7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01AF26-E2AA-4FC0-9527-0F778833C3AB}" type="pres">
      <dgm:prSet presAssocID="{96708697-EDCA-481C-AE89-279EC21558B7}" presName="wedge2" presStyleLbl="node1" presStyleIdx="1" presStyleCnt="4"/>
      <dgm:spPr/>
      <dgm:t>
        <a:bodyPr/>
        <a:lstStyle/>
        <a:p>
          <a:endParaRPr lang="ru-RU"/>
        </a:p>
      </dgm:t>
    </dgm:pt>
    <dgm:pt modelId="{CD4ECA31-FAEB-42B7-9F85-2977F512D05B}" type="pres">
      <dgm:prSet presAssocID="{96708697-EDCA-481C-AE89-279EC21558B7}" presName="dummy2a" presStyleCnt="0"/>
      <dgm:spPr/>
    </dgm:pt>
    <dgm:pt modelId="{DECE2225-1E68-436E-B913-67A439096140}" type="pres">
      <dgm:prSet presAssocID="{96708697-EDCA-481C-AE89-279EC21558B7}" presName="dummy2b" presStyleCnt="0"/>
      <dgm:spPr/>
    </dgm:pt>
    <dgm:pt modelId="{BDC1C572-A538-4D79-AE0D-383632F27B56}" type="pres">
      <dgm:prSet presAssocID="{96708697-EDCA-481C-AE89-279EC21558B7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7183D3-4683-4E69-81EE-C2F1C11639D6}" type="pres">
      <dgm:prSet presAssocID="{96708697-EDCA-481C-AE89-279EC21558B7}" presName="wedge3" presStyleLbl="node1" presStyleIdx="2" presStyleCnt="4"/>
      <dgm:spPr/>
      <dgm:t>
        <a:bodyPr/>
        <a:lstStyle/>
        <a:p>
          <a:endParaRPr lang="ru-RU"/>
        </a:p>
      </dgm:t>
    </dgm:pt>
    <dgm:pt modelId="{673AC322-89B7-4546-9CAE-D98E44043DE2}" type="pres">
      <dgm:prSet presAssocID="{96708697-EDCA-481C-AE89-279EC21558B7}" presName="dummy3a" presStyleCnt="0"/>
      <dgm:spPr/>
    </dgm:pt>
    <dgm:pt modelId="{D54DE230-716D-4683-B82B-0592CDBE88D5}" type="pres">
      <dgm:prSet presAssocID="{96708697-EDCA-481C-AE89-279EC21558B7}" presName="dummy3b" presStyleCnt="0"/>
      <dgm:spPr/>
    </dgm:pt>
    <dgm:pt modelId="{7FE46F33-E751-4640-94D3-2928084950C9}" type="pres">
      <dgm:prSet presAssocID="{96708697-EDCA-481C-AE89-279EC21558B7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AC3022-1037-40F6-92AA-ADA4028143D3}" type="pres">
      <dgm:prSet presAssocID="{96708697-EDCA-481C-AE89-279EC21558B7}" presName="wedge4" presStyleLbl="node1" presStyleIdx="3" presStyleCnt="4"/>
      <dgm:spPr/>
      <dgm:t>
        <a:bodyPr/>
        <a:lstStyle/>
        <a:p>
          <a:endParaRPr lang="ru-RU"/>
        </a:p>
      </dgm:t>
    </dgm:pt>
    <dgm:pt modelId="{36C69262-C9D8-4374-8D3F-8D356EC3099C}" type="pres">
      <dgm:prSet presAssocID="{96708697-EDCA-481C-AE89-279EC21558B7}" presName="dummy4a" presStyleCnt="0"/>
      <dgm:spPr/>
    </dgm:pt>
    <dgm:pt modelId="{6BA7667A-21A1-44D5-95B4-B4A328181467}" type="pres">
      <dgm:prSet presAssocID="{96708697-EDCA-481C-AE89-279EC21558B7}" presName="dummy4b" presStyleCnt="0"/>
      <dgm:spPr/>
    </dgm:pt>
    <dgm:pt modelId="{EF166EB9-5185-4D58-BE8D-14A9B4F671E2}" type="pres">
      <dgm:prSet presAssocID="{96708697-EDCA-481C-AE89-279EC21558B7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32F8FF-553A-4ABB-99AA-276CD1E59877}" type="pres">
      <dgm:prSet presAssocID="{FA70C43C-EA26-4697-BB15-CA0C39118DBE}" presName="arrowWedge1" presStyleLbl="fgSibTrans2D1" presStyleIdx="0" presStyleCnt="4"/>
      <dgm:spPr/>
    </dgm:pt>
    <dgm:pt modelId="{CC5688DC-84D5-4829-AFDC-9E32447553F6}" type="pres">
      <dgm:prSet presAssocID="{7744A17C-83F5-42E8-8229-8F771C59241D}" presName="arrowWedge2" presStyleLbl="fgSibTrans2D1" presStyleIdx="1" presStyleCnt="4"/>
      <dgm:spPr/>
    </dgm:pt>
    <dgm:pt modelId="{41168821-CCF4-462B-BE78-81D284D1F415}" type="pres">
      <dgm:prSet presAssocID="{35325CDF-05C2-4F23-BAEB-F67F75EF7E69}" presName="arrowWedge3" presStyleLbl="fgSibTrans2D1" presStyleIdx="2" presStyleCnt="4"/>
      <dgm:spPr/>
    </dgm:pt>
    <dgm:pt modelId="{522E3A29-259E-4BBB-B6DD-8A427DE01254}" type="pres">
      <dgm:prSet presAssocID="{F3E0E0E0-8FB5-4799-91E0-F6AB57E90A2F}" presName="arrowWedge4" presStyleLbl="fgSibTrans2D1" presStyleIdx="3" presStyleCnt="4"/>
      <dgm:spPr/>
    </dgm:pt>
  </dgm:ptLst>
  <dgm:cxnLst>
    <dgm:cxn modelId="{D680BB1E-14A9-4CFF-8C4A-D7E96961ECA2}" type="presOf" srcId="{4AD1F37F-7549-4014-AAC3-EA4949F0BB33}" destId="{AE7183D3-4683-4E69-81EE-C2F1C11639D6}" srcOrd="0" destOrd="0" presId="urn:microsoft.com/office/officeart/2005/8/layout/cycle8"/>
    <dgm:cxn modelId="{45F483E9-F9A8-49C8-ABA1-654D6B950B13}" type="presOf" srcId="{186E9732-2A39-498F-B039-25AE70466C97}" destId="{C83A6564-7D0A-46C6-90EA-BFC0D87E2680}" srcOrd="1" destOrd="0" presId="urn:microsoft.com/office/officeart/2005/8/layout/cycle8"/>
    <dgm:cxn modelId="{479C1DBB-7D6D-4A19-9ABA-77F4396E38E2}" srcId="{96708697-EDCA-481C-AE89-279EC21558B7}" destId="{3B4329AE-9A0F-4B78-827B-6024F9DE51DD}" srcOrd="1" destOrd="0" parTransId="{2537946F-D864-49F7-BEBE-553E8A732F08}" sibTransId="{7744A17C-83F5-42E8-8229-8F771C59241D}"/>
    <dgm:cxn modelId="{81EF5939-B160-4510-9675-5AC6B43292AB}" type="presOf" srcId="{6F797E7B-34C3-44CB-8C97-859665EC42F2}" destId="{46AC3022-1037-40F6-92AA-ADA4028143D3}" srcOrd="0" destOrd="0" presId="urn:microsoft.com/office/officeart/2005/8/layout/cycle8"/>
    <dgm:cxn modelId="{8C3814B7-30AC-4521-9942-A43F99A27208}" type="presOf" srcId="{4AD1F37F-7549-4014-AAC3-EA4949F0BB33}" destId="{7FE46F33-E751-4640-94D3-2928084950C9}" srcOrd="1" destOrd="0" presId="urn:microsoft.com/office/officeart/2005/8/layout/cycle8"/>
    <dgm:cxn modelId="{C37B8F59-9AB7-4D2E-821A-27BAA103B690}" type="presOf" srcId="{6F797E7B-34C3-44CB-8C97-859665EC42F2}" destId="{EF166EB9-5185-4D58-BE8D-14A9B4F671E2}" srcOrd="1" destOrd="0" presId="urn:microsoft.com/office/officeart/2005/8/layout/cycle8"/>
    <dgm:cxn modelId="{F8639EAA-90A5-4A46-9A3D-F39425CA9C4E}" type="presOf" srcId="{96708697-EDCA-481C-AE89-279EC21558B7}" destId="{3931636D-6DBE-4D44-8B26-176D174BDE1B}" srcOrd="0" destOrd="0" presId="urn:microsoft.com/office/officeart/2005/8/layout/cycle8"/>
    <dgm:cxn modelId="{8AD26ACE-E251-4213-9827-1A301F51C464}" type="presOf" srcId="{3B4329AE-9A0F-4B78-827B-6024F9DE51DD}" destId="{BDC1C572-A538-4D79-AE0D-383632F27B56}" srcOrd="1" destOrd="0" presId="urn:microsoft.com/office/officeart/2005/8/layout/cycle8"/>
    <dgm:cxn modelId="{364951CD-18BD-4420-BBE2-7813D97B1D96}" type="presOf" srcId="{186E9732-2A39-498F-B039-25AE70466C97}" destId="{0C106FF6-9E21-41E7-B2CA-D43AB9BC41CB}" srcOrd="0" destOrd="0" presId="urn:microsoft.com/office/officeart/2005/8/layout/cycle8"/>
    <dgm:cxn modelId="{75DFFD6E-4C0B-41D7-8F40-C451EF8FC6A3}" srcId="{96708697-EDCA-481C-AE89-279EC21558B7}" destId="{4AD1F37F-7549-4014-AAC3-EA4949F0BB33}" srcOrd="2" destOrd="0" parTransId="{98FE423D-6D41-4243-ADD0-F83722515EA0}" sibTransId="{35325CDF-05C2-4F23-BAEB-F67F75EF7E69}"/>
    <dgm:cxn modelId="{5C0D9620-C308-471C-8449-DF43B18D3022}" type="presOf" srcId="{3B4329AE-9A0F-4B78-827B-6024F9DE51DD}" destId="{9E01AF26-E2AA-4FC0-9527-0F778833C3AB}" srcOrd="0" destOrd="0" presId="urn:microsoft.com/office/officeart/2005/8/layout/cycle8"/>
    <dgm:cxn modelId="{62D15067-A375-414D-B8EC-8876B3CAA049}" srcId="{96708697-EDCA-481C-AE89-279EC21558B7}" destId="{186E9732-2A39-498F-B039-25AE70466C97}" srcOrd="0" destOrd="0" parTransId="{4763AC7C-6398-4229-93E5-31DCEE6B5AD4}" sibTransId="{FA70C43C-EA26-4697-BB15-CA0C39118DBE}"/>
    <dgm:cxn modelId="{7D85F12C-5378-45CF-BAEA-BD7BBF6E3608}" srcId="{96708697-EDCA-481C-AE89-279EC21558B7}" destId="{6F797E7B-34C3-44CB-8C97-859665EC42F2}" srcOrd="3" destOrd="0" parTransId="{6D17B72F-9C32-4E1D-AFD7-AF58ADCD4D6C}" sibTransId="{F3E0E0E0-8FB5-4799-91E0-F6AB57E90A2F}"/>
    <dgm:cxn modelId="{E814811C-FAAF-49D7-A069-72A7D8FBA895}" type="presParOf" srcId="{3931636D-6DBE-4D44-8B26-176D174BDE1B}" destId="{0C106FF6-9E21-41E7-B2CA-D43AB9BC41CB}" srcOrd="0" destOrd="0" presId="urn:microsoft.com/office/officeart/2005/8/layout/cycle8"/>
    <dgm:cxn modelId="{BD041471-6546-476F-870F-00E5A183B491}" type="presParOf" srcId="{3931636D-6DBE-4D44-8B26-176D174BDE1B}" destId="{F2E8D97F-6444-4048-8B31-09B9EB0A8758}" srcOrd="1" destOrd="0" presId="urn:microsoft.com/office/officeart/2005/8/layout/cycle8"/>
    <dgm:cxn modelId="{1907A59B-903A-41B0-9E28-8066948D4DFA}" type="presParOf" srcId="{3931636D-6DBE-4D44-8B26-176D174BDE1B}" destId="{14EE00D6-1ED6-4F0F-B37B-4C9E4E4AA916}" srcOrd="2" destOrd="0" presId="urn:microsoft.com/office/officeart/2005/8/layout/cycle8"/>
    <dgm:cxn modelId="{8AD2BC29-E751-499B-8EC9-B78EE9227259}" type="presParOf" srcId="{3931636D-6DBE-4D44-8B26-176D174BDE1B}" destId="{C83A6564-7D0A-46C6-90EA-BFC0D87E2680}" srcOrd="3" destOrd="0" presId="urn:microsoft.com/office/officeart/2005/8/layout/cycle8"/>
    <dgm:cxn modelId="{EB56EDF5-A234-46DD-8D8A-BF0E3F7D8C7D}" type="presParOf" srcId="{3931636D-6DBE-4D44-8B26-176D174BDE1B}" destId="{9E01AF26-E2AA-4FC0-9527-0F778833C3AB}" srcOrd="4" destOrd="0" presId="urn:microsoft.com/office/officeart/2005/8/layout/cycle8"/>
    <dgm:cxn modelId="{8CB3EB4C-DECB-4955-AE4E-4604DD7168C6}" type="presParOf" srcId="{3931636D-6DBE-4D44-8B26-176D174BDE1B}" destId="{CD4ECA31-FAEB-42B7-9F85-2977F512D05B}" srcOrd="5" destOrd="0" presId="urn:microsoft.com/office/officeart/2005/8/layout/cycle8"/>
    <dgm:cxn modelId="{AD1EDA2E-5E28-4D39-B99B-64E2A74ABAE6}" type="presParOf" srcId="{3931636D-6DBE-4D44-8B26-176D174BDE1B}" destId="{DECE2225-1E68-436E-B913-67A439096140}" srcOrd="6" destOrd="0" presId="urn:microsoft.com/office/officeart/2005/8/layout/cycle8"/>
    <dgm:cxn modelId="{11E13FCE-547E-49F1-90B4-9548901F5D40}" type="presParOf" srcId="{3931636D-6DBE-4D44-8B26-176D174BDE1B}" destId="{BDC1C572-A538-4D79-AE0D-383632F27B56}" srcOrd="7" destOrd="0" presId="urn:microsoft.com/office/officeart/2005/8/layout/cycle8"/>
    <dgm:cxn modelId="{4E74085A-8120-4D41-B96C-FE7D6CB2328D}" type="presParOf" srcId="{3931636D-6DBE-4D44-8B26-176D174BDE1B}" destId="{AE7183D3-4683-4E69-81EE-C2F1C11639D6}" srcOrd="8" destOrd="0" presId="urn:microsoft.com/office/officeart/2005/8/layout/cycle8"/>
    <dgm:cxn modelId="{DD98BF87-9363-4D37-B51A-B10EC89B1EDD}" type="presParOf" srcId="{3931636D-6DBE-4D44-8B26-176D174BDE1B}" destId="{673AC322-89B7-4546-9CAE-D98E44043DE2}" srcOrd="9" destOrd="0" presId="urn:microsoft.com/office/officeart/2005/8/layout/cycle8"/>
    <dgm:cxn modelId="{9D86EE39-855B-4F21-849C-D5DAF2B8DB42}" type="presParOf" srcId="{3931636D-6DBE-4D44-8B26-176D174BDE1B}" destId="{D54DE230-716D-4683-B82B-0592CDBE88D5}" srcOrd="10" destOrd="0" presId="urn:microsoft.com/office/officeart/2005/8/layout/cycle8"/>
    <dgm:cxn modelId="{78C3433C-E77F-44F2-846B-6351D7635C3F}" type="presParOf" srcId="{3931636D-6DBE-4D44-8B26-176D174BDE1B}" destId="{7FE46F33-E751-4640-94D3-2928084950C9}" srcOrd="11" destOrd="0" presId="urn:microsoft.com/office/officeart/2005/8/layout/cycle8"/>
    <dgm:cxn modelId="{58316770-E898-406A-A33F-7BF04EC2DAFA}" type="presParOf" srcId="{3931636D-6DBE-4D44-8B26-176D174BDE1B}" destId="{46AC3022-1037-40F6-92AA-ADA4028143D3}" srcOrd="12" destOrd="0" presId="urn:microsoft.com/office/officeart/2005/8/layout/cycle8"/>
    <dgm:cxn modelId="{A6C71AD0-4558-403C-8157-01D2D759E7BA}" type="presParOf" srcId="{3931636D-6DBE-4D44-8B26-176D174BDE1B}" destId="{36C69262-C9D8-4374-8D3F-8D356EC3099C}" srcOrd="13" destOrd="0" presId="urn:microsoft.com/office/officeart/2005/8/layout/cycle8"/>
    <dgm:cxn modelId="{887555A6-063B-49AE-85C4-B22642BEFFE1}" type="presParOf" srcId="{3931636D-6DBE-4D44-8B26-176D174BDE1B}" destId="{6BA7667A-21A1-44D5-95B4-B4A328181467}" srcOrd="14" destOrd="0" presId="urn:microsoft.com/office/officeart/2005/8/layout/cycle8"/>
    <dgm:cxn modelId="{28AB2870-44D2-49D3-B4C2-A8136D67A1FC}" type="presParOf" srcId="{3931636D-6DBE-4D44-8B26-176D174BDE1B}" destId="{EF166EB9-5185-4D58-BE8D-14A9B4F671E2}" srcOrd="15" destOrd="0" presId="urn:microsoft.com/office/officeart/2005/8/layout/cycle8"/>
    <dgm:cxn modelId="{6F317B94-0CA6-40B1-AB0F-79A7E97DE507}" type="presParOf" srcId="{3931636D-6DBE-4D44-8B26-176D174BDE1B}" destId="{9832F8FF-553A-4ABB-99AA-276CD1E59877}" srcOrd="16" destOrd="0" presId="urn:microsoft.com/office/officeart/2005/8/layout/cycle8"/>
    <dgm:cxn modelId="{46EF570B-0C6D-4AC5-8F71-70C21F3F8682}" type="presParOf" srcId="{3931636D-6DBE-4D44-8B26-176D174BDE1B}" destId="{CC5688DC-84D5-4829-AFDC-9E32447553F6}" srcOrd="17" destOrd="0" presId="urn:microsoft.com/office/officeart/2005/8/layout/cycle8"/>
    <dgm:cxn modelId="{ED714D55-7668-4290-88E6-7B4819FD9ABD}" type="presParOf" srcId="{3931636D-6DBE-4D44-8B26-176D174BDE1B}" destId="{41168821-CCF4-462B-BE78-81D284D1F415}" srcOrd="18" destOrd="0" presId="urn:microsoft.com/office/officeart/2005/8/layout/cycle8"/>
    <dgm:cxn modelId="{15965725-0FC5-4B2B-9C03-C13AF1B7669C}" type="presParOf" srcId="{3931636D-6DBE-4D44-8B26-176D174BDE1B}" destId="{522E3A29-259E-4BBB-B6DD-8A427DE01254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19DD8A-44A9-4733-BBA5-B1C7519E5470}">
      <dsp:nvSpPr>
        <dsp:cNvPr id="0" name=""/>
        <dsp:cNvSpPr/>
      </dsp:nvSpPr>
      <dsp:spPr>
        <a:xfrm>
          <a:off x="0" y="1899"/>
          <a:ext cx="9505056" cy="1338938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solidFill>
                <a:schemeClr val="tx1"/>
              </a:solidFill>
            </a:rPr>
            <a:t>Страховики, </a:t>
          </a:r>
          <a:r>
            <a:rPr lang="ru-RU" sz="1800" kern="1200" dirty="0" err="1">
              <a:solidFill>
                <a:schemeClr val="tx1"/>
              </a:solidFill>
            </a:rPr>
            <a:t>страхові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посередники</a:t>
          </a:r>
          <a:r>
            <a:rPr lang="ru-RU" sz="1800" kern="1200" dirty="0">
              <a:solidFill>
                <a:schemeClr val="tx1"/>
              </a:solidFill>
            </a:rPr>
            <a:t>, а </a:t>
          </a:r>
          <a:r>
            <a:rPr lang="ru-RU" sz="1800" kern="1200" dirty="0" err="1">
              <a:solidFill>
                <a:schemeClr val="tx1"/>
              </a:solidFill>
            </a:rPr>
            <a:t>також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їх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керівники</a:t>
          </a:r>
          <a:r>
            <a:rPr lang="ru-RU" sz="1800" kern="1200" dirty="0">
              <a:solidFill>
                <a:schemeClr val="tx1"/>
              </a:solidFill>
            </a:rPr>
            <a:t> з </a:t>
          </a:r>
          <a:r>
            <a:rPr lang="ru-RU" sz="1800" kern="1200" dirty="0" err="1">
              <a:solidFill>
                <a:schemeClr val="tx1"/>
              </a:solidFill>
            </a:rPr>
            <a:t>реалізації</a:t>
          </a:r>
          <a:r>
            <a:rPr lang="ru-RU" sz="1800" kern="1200" dirty="0">
              <a:solidFill>
                <a:schemeClr val="tx1"/>
              </a:solidFill>
            </a:rPr>
            <a:t> та </a:t>
          </a:r>
          <a:r>
            <a:rPr lang="ru-RU" sz="1800" kern="1200" dirty="0" err="1">
              <a:solidFill>
                <a:schemeClr val="tx1"/>
              </a:solidFill>
            </a:rPr>
            <a:t>працівники</a:t>
          </a:r>
          <a:r>
            <a:rPr lang="ru-RU" sz="1800" kern="1200" dirty="0">
              <a:solidFill>
                <a:schemeClr val="tx1"/>
              </a:solidFill>
            </a:rPr>
            <a:t> з </a:t>
          </a:r>
          <a:r>
            <a:rPr lang="ru-RU" sz="1800" kern="1200" dirty="0" err="1">
              <a:solidFill>
                <a:schemeClr val="tx1"/>
              </a:solidFill>
            </a:rPr>
            <a:t>реалізації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зобов’язані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здійснювати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діяльність</a:t>
          </a:r>
          <a:r>
            <a:rPr lang="ru-RU" sz="1800" kern="1200" dirty="0">
              <a:solidFill>
                <a:schemeClr val="tx1"/>
              </a:solidFill>
            </a:rPr>
            <a:t> з </a:t>
          </a:r>
          <a:r>
            <a:rPr lang="ru-RU" sz="1800" kern="1200" dirty="0" err="1">
              <a:solidFill>
                <a:schemeClr val="tx1"/>
              </a:solidFill>
            </a:rPr>
            <a:t>реалізації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страхових</a:t>
          </a:r>
          <a:r>
            <a:rPr lang="ru-RU" sz="1800" kern="1200" dirty="0">
              <a:solidFill>
                <a:schemeClr val="tx1"/>
              </a:solidFill>
            </a:rPr>
            <a:t> та/</a:t>
          </a:r>
          <a:r>
            <a:rPr lang="ru-RU" sz="1800" kern="1200" dirty="0" err="1">
              <a:solidFill>
                <a:schemeClr val="tx1"/>
              </a:solidFill>
            </a:rPr>
            <a:t>або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перестрахових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продуктів</a:t>
          </a:r>
          <a:r>
            <a:rPr lang="ru-RU" sz="1800" kern="1200" dirty="0">
              <a:solidFill>
                <a:schemeClr val="tx1"/>
              </a:solidFill>
            </a:rPr>
            <a:t> з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максимальним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урахуванням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вимог</a:t>
          </a:r>
          <a:r>
            <a:rPr lang="ru-RU" sz="1800" kern="1200" dirty="0">
              <a:solidFill>
                <a:schemeClr val="tx1"/>
              </a:solidFill>
            </a:rPr>
            <a:t> та потреб </a:t>
          </a:r>
          <a:r>
            <a:rPr lang="ru-RU" sz="1800" kern="1200" dirty="0" err="1">
              <a:solidFill>
                <a:schemeClr val="tx1"/>
              </a:solidFill>
            </a:rPr>
            <a:t>клієнтів</a:t>
          </a:r>
          <a:r>
            <a:rPr lang="ru-RU" sz="1800" kern="1200" dirty="0">
              <a:solidFill>
                <a:schemeClr val="tx1"/>
              </a:solidFill>
            </a:rPr>
            <a:t> у </a:t>
          </a:r>
          <a:r>
            <a:rPr lang="ru-RU" sz="1800" kern="1200" dirty="0" err="1">
              <a:solidFill>
                <a:schemeClr val="tx1"/>
              </a:solidFill>
            </a:rPr>
            <a:t>страхуванні</a:t>
          </a:r>
          <a:r>
            <a:rPr lang="ru-RU" sz="1800" kern="1200" dirty="0">
              <a:solidFill>
                <a:schemeClr val="tx1"/>
              </a:solidFill>
            </a:rPr>
            <a:t>.</a:t>
          </a:r>
          <a:endParaRPr lang="ru-UA" sz="1800" kern="1200" dirty="0">
            <a:solidFill>
              <a:schemeClr val="tx1"/>
            </a:solidFill>
          </a:endParaRPr>
        </a:p>
      </dsp:txBody>
      <dsp:txXfrm>
        <a:off x="65362" y="67261"/>
        <a:ext cx="9374332" cy="1208214"/>
      </dsp:txXfrm>
    </dsp:sp>
    <dsp:sp modelId="{41769C3B-41C0-4CC7-ADFD-5C6CD02BA697}">
      <dsp:nvSpPr>
        <dsp:cNvPr id="0" name=""/>
        <dsp:cNvSpPr/>
      </dsp:nvSpPr>
      <dsp:spPr>
        <a:xfrm>
          <a:off x="0" y="1354520"/>
          <a:ext cx="9505056" cy="1338938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/>
            <a:t>Умови</a:t>
          </a:r>
          <a:r>
            <a:rPr lang="ru-RU" sz="1800" kern="1200" dirty="0"/>
            <a:t> </a:t>
          </a:r>
          <a:r>
            <a:rPr lang="ru-RU" sz="1800" kern="1200" dirty="0" err="1"/>
            <a:t>винагороди</a:t>
          </a:r>
          <a:r>
            <a:rPr lang="ru-RU" sz="1800" kern="1200" dirty="0"/>
            <a:t> </a:t>
          </a:r>
          <a:r>
            <a:rPr lang="ru-RU" sz="1800" kern="1200" dirty="0" err="1"/>
            <a:t>страхових</a:t>
          </a:r>
          <a:r>
            <a:rPr lang="ru-RU" sz="1800" kern="1200" dirty="0"/>
            <a:t> </a:t>
          </a:r>
          <a:r>
            <a:rPr lang="ru-RU" sz="1800" kern="1200" dirty="0" err="1"/>
            <a:t>посередників</a:t>
          </a:r>
          <a:r>
            <a:rPr lang="ru-RU" sz="1800" kern="1200" dirty="0"/>
            <a:t> не </a:t>
          </a:r>
          <a:r>
            <a:rPr lang="ru-RU" sz="1800" kern="1200" dirty="0" err="1"/>
            <a:t>повинні</a:t>
          </a:r>
          <a:r>
            <a:rPr lang="ru-RU" sz="1800" kern="1200" dirty="0"/>
            <a:t> </a:t>
          </a:r>
          <a:r>
            <a:rPr lang="ru-RU" sz="1800" kern="1200" dirty="0" err="1"/>
            <a:t>створювати</a:t>
          </a:r>
          <a:r>
            <a:rPr lang="ru-RU" sz="1800" kern="1200" dirty="0"/>
            <a:t> </a:t>
          </a:r>
          <a:r>
            <a:rPr lang="ru-RU" sz="1800" kern="1200" dirty="0" err="1"/>
            <a:t>конфлікт</a:t>
          </a:r>
          <a:r>
            <a:rPr lang="ru-RU" sz="1800" kern="1200" dirty="0"/>
            <a:t> </a:t>
          </a:r>
          <a:r>
            <a:rPr lang="ru-RU" sz="1800" kern="1200" dirty="0" err="1"/>
            <a:t>інтересів</a:t>
          </a:r>
          <a:r>
            <a:rPr lang="ru-RU" sz="1800" kern="1200" dirty="0"/>
            <a:t> і</a:t>
          </a:r>
          <a:r>
            <a:rPr lang="uk-UA" sz="1800" kern="1200" dirty="0"/>
            <a:t> </a:t>
          </a:r>
          <a:r>
            <a:rPr lang="ru-RU" sz="1800" kern="1200" dirty="0" err="1"/>
            <a:t>мають</a:t>
          </a:r>
          <a:r>
            <a:rPr lang="uk-UA" sz="1800" kern="1200" dirty="0"/>
            <a:t> </a:t>
          </a:r>
          <a:r>
            <a:rPr lang="ru-RU" sz="1800" kern="1200" dirty="0" err="1"/>
            <a:t>враховувати</a:t>
          </a:r>
          <a:r>
            <a:rPr lang="ru-RU" sz="1800" kern="1200" dirty="0"/>
            <a:t> потреби </a:t>
          </a:r>
          <a:r>
            <a:rPr lang="ru-RU" sz="1800" kern="1200" dirty="0" err="1"/>
            <a:t>клієнтів</a:t>
          </a:r>
          <a:r>
            <a:rPr lang="ru-RU" sz="1800" kern="1200" dirty="0"/>
            <a:t>; </a:t>
          </a:r>
          <a:r>
            <a:rPr lang="ru-RU" sz="1800" kern="1200" dirty="0" err="1"/>
            <a:t>посередники</a:t>
          </a:r>
          <a:r>
            <a:rPr lang="ru-RU" sz="1800" kern="1200" dirty="0"/>
            <a:t> не </a:t>
          </a:r>
          <a:r>
            <a:rPr lang="ru-RU" sz="1800" kern="1200" dirty="0" err="1"/>
            <a:t>повинні</a:t>
          </a:r>
          <a:r>
            <a:rPr lang="ru-RU" sz="1800" kern="1200" dirty="0"/>
            <a:t> </a:t>
          </a:r>
          <a:r>
            <a:rPr lang="ru-RU" sz="1800" kern="1200" dirty="0" err="1"/>
            <a:t>пропонувати</a:t>
          </a:r>
          <a:r>
            <a:rPr lang="ru-RU" sz="1800" kern="1200" dirty="0"/>
            <a:t> продукт </a:t>
          </a:r>
          <a:r>
            <a:rPr lang="ru-RU" sz="1800" kern="1200" dirty="0" err="1"/>
            <a:t>лише</a:t>
          </a:r>
          <a:r>
            <a:rPr lang="uk-UA" sz="1800" kern="1200" dirty="0"/>
            <a:t> </a:t>
          </a:r>
          <a:r>
            <a:rPr lang="ru-RU" sz="1800" kern="1200" dirty="0"/>
            <a:t>через </a:t>
          </a:r>
          <a:r>
            <a:rPr lang="ru-RU" sz="1800" kern="1200" dirty="0" err="1"/>
            <a:t>більшу</a:t>
          </a:r>
          <a:r>
            <a:rPr lang="uk-UA" sz="1800" kern="1200" dirty="0"/>
            <a:t> </a:t>
          </a:r>
          <a:r>
            <a:rPr lang="ru-RU" sz="1800" kern="1200" dirty="0" err="1"/>
            <a:t>винагороду</a:t>
          </a:r>
          <a:r>
            <a:rPr lang="ru-RU" sz="1800" kern="1200" dirty="0"/>
            <a:t>, </a:t>
          </a:r>
          <a:r>
            <a:rPr lang="ru-RU" sz="1800" kern="1200" dirty="0" err="1"/>
            <a:t>якщо</a:t>
          </a:r>
          <a:r>
            <a:rPr lang="ru-RU" sz="1800" kern="1200" dirty="0"/>
            <a:t> </a:t>
          </a:r>
          <a:r>
            <a:rPr lang="ru-RU" sz="1800" kern="1200" dirty="0" err="1"/>
            <a:t>існує</a:t>
          </a:r>
          <a:r>
            <a:rPr lang="ru-RU" sz="1800" kern="1200" dirty="0"/>
            <a:t> </a:t>
          </a:r>
          <a:r>
            <a:rPr lang="ru-RU" sz="1800" kern="1200" dirty="0" err="1"/>
            <a:t>краща</a:t>
          </a:r>
          <a:r>
            <a:rPr lang="ru-RU" sz="1800" kern="1200" dirty="0"/>
            <a:t> для </a:t>
          </a:r>
          <a:r>
            <a:rPr lang="ru-RU" sz="1800" kern="1200" dirty="0" err="1"/>
            <a:t>клієнта</a:t>
          </a:r>
          <a:r>
            <a:rPr lang="ru-RU" sz="1800" kern="1200" dirty="0"/>
            <a:t> альтернатива.</a:t>
          </a:r>
          <a:endParaRPr lang="ru-UA" sz="1800" kern="1200" dirty="0"/>
        </a:p>
      </dsp:txBody>
      <dsp:txXfrm>
        <a:off x="65362" y="1419882"/>
        <a:ext cx="9374332" cy="1208214"/>
      </dsp:txXfrm>
    </dsp:sp>
    <dsp:sp modelId="{3134637C-B2CB-422B-89CD-8F8BE738ED2D}">
      <dsp:nvSpPr>
        <dsp:cNvPr id="0" name=""/>
        <dsp:cNvSpPr/>
      </dsp:nvSpPr>
      <dsp:spPr>
        <a:xfrm>
          <a:off x="0" y="2707141"/>
          <a:ext cx="9505056" cy="1338938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>
              <a:solidFill>
                <a:schemeClr val="tx1"/>
              </a:solidFill>
            </a:rPr>
            <a:t>Конфліктом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інтересів</a:t>
          </a:r>
          <a:r>
            <a:rPr lang="ru-RU" sz="1800" kern="1200" dirty="0">
              <a:solidFill>
                <a:schemeClr val="tx1"/>
              </a:solidFill>
            </a:rPr>
            <a:t> у </a:t>
          </a:r>
          <a:r>
            <a:rPr lang="ru-RU" sz="1800" kern="1200" dirty="0" err="1">
              <a:solidFill>
                <a:schemeClr val="tx1"/>
              </a:solidFill>
            </a:rPr>
            <a:t>реалізації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страхових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продуктів</a:t>
          </a:r>
          <a:r>
            <a:rPr lang="ru-RU" sz="1800" kern="1200" dirty="0">
              <a:solidFill>
                <a:schemeClr val="tx1"/>
              </a:solidFill>
            </a:rPr>
            <a:t> є </a:t>
          </a:r>
          <a:r>
            <a:rPr lang="ru-RU" sz="1800" kern="1200" dirty="0" err="1">
              <a:solidFill>
                <a:schemeClr val="tx1"/>
              </a:solidFill>
            </a:rPr>
            <a:t>суперечність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між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службовими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обов’язками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>
              <a:solidFill>
                <a:schemeClr val="tx1"/>
              </a:solidFill>
            </a:rPr>
            <a:t>та </a:t>
          </a:r>
          <a:r>
            <a:rPr lang="ru-RU" sz="1800" kern="1200" dirty="0" err="1">
              <a:solidFill>
                <a:schemeClr val="tx1"/>
              </a:solidFill>
            </a:rPr>
            <a:t>особистими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інтересами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посередника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чи</a:t>
          </a:r>
          <a:r>
            <a:rPr lang="ru-RU" sz="1800" kern="1200" dirty="0">
              <a:solidFill>
                <a:schemeClr val="tx1"/>
              </a:solidFill>
            </a:rPr>
            <a:t> страховика, </a:t>
          </a:r>
          <a:r>
            <a:rPr lang="ru-RU" sz="1800" kern="1200" dirty="0" err="1">
              <a:solidFill>
                <a:schemeClr val="tx1"/>
              </a:solidFill>
            </a:rPr>
            <a:t>що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може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вплинути</a:t>
          </a:r>
          <a:r>
            <a:rPr lang="ru-RU" sz="1800" kern="1200" dirty="0">
              <a:solidFill>
                <a:schemeClr val="tx1"/>
              </a:solidFill>
            </a:rPr>
            <a:t> на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об'єктивність</a:t>
          </a:r>
          <a:r>
            <a:rPr lang="ru-RU" sz="1800" kern="1200" dirty="0">
              <a:solidFill>
                <a:schemeClr val="tx1"/>
              </a:solidFill>
            </a:rPr>
            <a:t>,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добросовісність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рішень</a:t>
          </a:r>
          <a:r>
            <a:rPr lang="ru-RU" sz="1800" kern="1200" dirty="0">
              <a:solidFill>
                <a:schemeClr val="tx1"/>
              </a:solidFill>
            </a:rPr>
            <a:t> і </a:t>
          </a:r>
          <a:r>
            <a:rPr lang="ru-RU" sz="1800" kern="1200" dirty="0" err="1">
              <a:solidFill>
                <a:schemeClr val="tx1"/>
              </a:solidFill>
            </a:rPr>
            <a:t>рівність</a:t>
          </a:r>
          <a:r>
            <a:rPr lang="ru-RU" sz="1800" kern="1200" dirty="0">
              <a:solidFill>
                <a:schemeClr val="tx1"/>
              </a:solidFill>
            </a:rPr>
            <a:t> доступу </a:t>
          </a:r>
          <a:r>
            <a:rPr lang="ru-RU" sz="1800" kern="1200" dirty="0" err="1">
              <a:solidFill>
                <a:schemeClr val="tx1"/>
              </a:solidFill>
            </a:rPr>
            <a:t>клієнта</a:t>
          </a:r>
          <a:r>
            <a:rPr lang="ru-RU" sz="1800" kern="1200" dirty="0">
              <a:solidFill>
                <a:schemeClr val="tx1"/>
              </a:solidFill>
            </a:rPr>
            <a:t> до </a:t>
          </a:r>
          <a:r>
            <a:rPr lang="ru-RU" sz="1800" kern="1200" dirty="0" err="1">
              <a:solidFill>
                <a:schemeClr val="tx1"/>
              </a:solidFill>
            </a:rPr>
            <a:t>інформації</a:t>
          </a:r>
          <a:r>
            <a:rPr lang="ru-RU" sz="1800" kern="1200" dirty="0">
              <a:solidFill>
                <a:schemeClr val="tx1"/>
              </a:solidFill>
            </a:rPr>
            <a:t> про </a:t>
          </a:r>
          <a:r>
            <a:rPr lang="ru-RU" sz="1800" kern="1200" dirty="0" err="1">
              <a:solidFill>
                <a:schemeClr val="tx1"/>
              </a:solidFill>
            </a:rPr>
            <a:t>страхові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або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перестрахові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продукти</a:t>
          </a:r>
          <a:r>
            <a:rPr lang="ru-RU" sz="1800" kern="1200" dirty="0">
              <a:solidFill>
                <a:schemeClr val="tx1"/>
              </a:solidFill>
            </a:rPr>
            <a:t> та </a:t>
          </a:r>
          <a:r>
            <a:rPr lang="ru-RU" sz="1800" kern="1200" dirty="0" err="1">
              <a:solidFill>
                <a:schemeClr val="tx1"/>
              </a:solidFill>
            </a:rPr>
            <a:t>умови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їх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реалізації</a:t>
          </a:r>
          <a:r>
            <a:rPr lang="ru-RU" sz="1800" kern="1200" dirty="0">
              <a:solidFill>
                <a:schemeClr val="tx1"/>
              </a:solidFill>
            </a:rPr>
            <a:t>.</a:t>
          </a:r>
          <a:endParaRPr lang="ru-UA" sz="1800" kern="1200" dirty="0">
            <a:solidFill>
              <a:schemeClr val="tx1"/>
            </a:solidFill>
          </a:endParaRPr>
        </a:p>
      </dsp:txBody>
      <dsp:txXfrm>
        <a:off x="65362" y="2772503"/>
        <a:ext cx="9374332" cy="1208214"/>
      </dsp:txXfrm>
    </dsp:sp>
    <dsp:sp modelId="{3FC786CE-1450-42F8-80D8-7E9894439474}">
      <dsp:nvSpPr>
        <dsp:cNvPr id="0" name=""/>
        <dsp:cNvSpPr/>
      </dsp:nvSpPr>
      <dsp:spPr>
        <a:xfrm>
          <a:off x="0" y="4059762"/>
          <a:ext cx="9505056" cy="1338938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Страховому </a:t>
          </a:r>
          <a:r>
            <a:rPr lang="ru-RU" sz="1800" kern="1200" dirty="0" err="1"/>
            <a:t>посереднику</a:t>
          </a:r>
          <a:r>
            <a:rPr lang="ru-RU" sz="1800" kern="1200" dirty="0"/>
            <a:t> </a:t>
          </a:r>
          <a:r>
            <a:rPr lang="ru-RU" sz="1800" kern="1200" dirty="0" err="1"/>
            <a:t>забороняється</a:t>
          </a:r>
          <a:r>
            <a:rPr lang="ru-RU" sz="1800" kern="1200" dirty="0"/>
            <a:t> </a:t>
          </a:r>
          <a:r>
            <a:rPr lang="ru-RU" sz="1800" kern="1200" dirty="0" err="1"/>
            <a:t>здійснювати</a:t>
          </a:r>
          <a:r>
            <a:rPr lang="ru-RU" sz="1800" kern="1200" dirty="0"/>
            <a:t> </a:t>
          </a:r>
          <a:r>
            <a:rPr lang="ru-RU" sz="1800" kern="1200" dirty="0" err="1"/>
            <a:t>реалізацію</a:t>
          </a:r>
          <a:r>
            <a:rPr lang="ru-RU" sz="1800" kern="1200" dirty="0"/>
            <a:t> </a:t>
          </a:r>
          <a:r>
            <a:rPr lang="ru-RU" sz="1800" kern="1200" dirty="0" err="1"/>
            <a:t>страхових</a:t>
          </a:r>
          <a:r>
            <a:rPr lang="ru-RU" sz="1800" kern="1200" dirty="0"/>
            <a:t> та</a:t>
          </a:r>
          <a:r>
            <a:rPr lang="uk-UA" sz="1800" kern="1200" dirty="0"/>
            <a:t> </a:t>
          </a:r>
          <a:r>
            <a:rPr lang="ru-RU" sz="1800" kern="1200" dirty="0" err="1"/>
            <a:t>перестрахових</a:t>
          </a:r>
          <a:r>
            <a:rPr lang="uk-UA" sz="1800" kern="1200" dirty="0"/>
            <a:t> </a:t>
          </a:r>
          <a:r>
            <a:rPr lang="ru-RU" sz="1800" kern="1200" dirty="0" err="1"/>
            <a:t>продуктів</a:t>
          </a:r>
          <a:r>
            <a:rPr lang="ru-RU" sz="1800" kern="1200" dirty="0"/>
            <a:t>, </a:t>
          </a:r>
          <a:r>
            <a:rPr lang="ru-RU" sz="1800" kern="1200" dirty="0" err="1"/>
            <a:t>якщо</a:t>
          </a:r>
          <a:r>
            <a:rPr lang="ru-RU" sz="1800" kern="1200" dirty="0"/>
            <a:t> </a:t>
          </a:r>
          <a:r>
            <a:rPr lang="ru-RU" sz="1800" kern="1200" dirty="0" err="1"/>
            <a:t>неможливо</a:t>
          </a:r>
          <a:r>
            <a:rPr lang="ru-RU" sz="1800" kern="1200" dirty="0"/>
            <a:t> </a:t>
          </a:r>
          <a:r>
            <a:rPr lang="ru-RU" sz="1800" kern="1200" dirty="0" err="1"/>
            <a:t>врегулювати</a:t>
          </a:r>
          <a:r>
            <a:rPr lang="ru-RU" sz="1800" kern="1200" dirty="0"/>
            <a:t> </a:t>
          </a:r>
          <a:r>
            <a:rPr lang="ru-RU" sz="1800" kern="1200" dirty="0" err="1"/>
            <a:t>конфлікт</a:t>
          </a:r>
          <a:r>
            <a:rPr lang="ru-RU" sz="1800" kern="1200" dirty="0"/>
            <a:t> </a:t>
          </a:r>
          <a:r>
            <a:rPr lang="ru-RU" sz="1800" kern="1200" dirty="0" err="1"/>
            <a:t>інтересів</a:t>
          </a:r>
          <a:r>
            <a:rPr lang="ru-RU" sz="1800" kern="1200" dirty="0"/>
            <a:t>, </a:t>
          </a:r>
          <a:r>
            <a:rPr lang="ru-RU" sz="1800" kern="1200" dirty="0" err="1"/>
            <a:t>що</a:t>
          </a:r>
          <a:r>
            <a:rPr lang="ru-RU" sz="1800" kern="1200" dirty="0"/>
            <a:t> </a:t>
          </a:r>
          <a:r>
            <a:rPr lang="ru-RU" sz="1800" kern="1200" dirty="0" err="1"/>
            <a:t>може</a:t>
          </a:r>
          <a:r>
            <a:rPr lang="ru-RU" sz="1800" kern="1200" dirty="0"/>
            <a:t> </a:t>
          </a:r>
          <a:r>
            <a:rPr lang="ru-RU" sz="1800" kern="1200" dirty="0" err="1"/>
            <a:t>порушити</a:t>
          </a:r>
          <a:r>
            <a:rPr lang="ru-RU" sz="1800" kern="1200" dirty="0"/>
            <a:t> права </a:t>
          </a:r>
          <a:r>
            <a:rPr lang="ru-RU" sz="1800" kern="1200" dirty="0" err="1"/>
            <a:t>клієнта</a:t>
          </a:r>
          <a:r>
            <a:rPr lang="ru-RU" sz="1800" kern="1200" dirty="0"/>
            <a:t>.</a:t>
          </a:r>
          <a:r>
            <a:rPr lang="ru-RU" sz="500" kern="1200" dirty="0"/>
            <a:t>.</a:t>
          </a:r>
          <a:endParaRPr lang="ru-UA" sz="500" kern="1200" dirty="0"/>
        </a:p>
      </dsp:txBody>
      <dsp:txXfrm>
        <a:off x="65362" y="4125124"/>
        <a:ext cx="9374332" cy="12082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106FF6-9E21-41E7-B2CA-D43AB9BC41CB}">
      <dsp:nvSpPr>
        <dsp:cNvPr id="0" name=""/>
        <dsp:cNvSpPr/>
      </dsp:nvSpPr>
      <dsp:spPr>
        <a:xfrm>
          <a:off x="1045841" y="282760"/>
          <a:ext cx="3833665" cy="3833665"/>
        </a:xfrm>
        <a:prstGeom prst="pie">
          <a:avLst>
            <a:gd name="adj1" fmla="val 16200000"/>
            <a:gd name="adj2" fmla="val 0"/>
          </a:avLst>
        </a:prstGeom>
        <a:solidFill>
          <a:srgbClr val="FF797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/>
            <a:t>Повна цивільна дієздатність</a:t>
          </a:r>
          <a:endParaRPr lang="ru-UA" sz="1400" b="1" kern="1200" dirty="0"/>
        </a:p>
      </dsp:txBody>
      <dsp:txXfrm>
        <a:off x="3080879" y="1077333"/>
        <a:ext cx="1414805" cy="1049694"/>
      </dsp:txXfrm>
    </dsp:sp>
    <dsp:sp modelId="{9E01AF26-E2AA-4FC0-9527-0F778833C3AB}">
      <dsp:nvSpPr>
        <dsp:cNvPr id="0" name=""/>
        <dsp:cNvSpPr/>
      </dsp:nvSpPr>
      <dsp:spPr>
        <a:xfrm>
          <a:off x="1045841" y="411461"/>
          <a:ext cx="3833665" cy="3833665"/>
        </a:xfrm>
        <a:prstGeom prst="pie">
          <a:avLst>
            <a:gd name="adj1" fmla="val 0"/>
            <a:gd name="adj2" fmla="val 540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/>
            <a:t>Підтверджений</a:t>
          </a:r>
          <a:r>
            <a:rPr lang="ru-RU" sz="1400" b="1" kern="1200" dirty="0"/>
            <a:t> </a:t>
          </a:r>
          <a:r>
            <a:rPr lang="ru-RU" sz="1400" b="1" kern="1200" dirty="0" err="1"/>
            <a:t>необхідний</a:t>
          </a:r>
          <a:r>
            <a:rPr lang="ru-RU" sz="1400" b="1" kern="1200" dirty="0"/>
            <a:t> </a:t>
          </a:r>
          <a:r>
            <a:rPr lang="ru-RU" sz="1400" b="1" kern="1200" dirty="0" err="1"/>
            <a:t>рівень</a:t>
          </a:r>
          <a:r>
            <a:rPr lang="ru-RU" sz="1400" b="1" kern="1200" dirty="0"/>
            <a:t> </a:t>
          </a:r>
          <a:r>
            <a:rPr lang="ru-RU" sz="1400" b="1" kern="1200" dirty="0" err="1"/>
            <a:t>знань</a:t>
          </a:r>
          <a:r>
            <a:rPr lang="ru-RU" sz="1400" b="1" kern="1200" dirty="0"/>
            <a:t> </a:t>
          </a:r>
          <a:r>
            <a:rPr lang="ru-RU" sz="1400" b="1" kern="1200" dirty="0" err="1"/>
            <a:t>відповідно</a:t>
          </a:r>
          <a:r>
            <a:rPr lang="ru-RU" sz="1400" b="1" kern="1200" dirty="0"/>
            <a:t> до статей 83 і 84 Закону</a:t>
          </a:r>
          <a:endParaRPr lang="ru-UA" sz="1400" b="1" kern="1200" dirty="0"/>
        </a:p>
      </dsp:txBody>
      <dsp:txXfrm>
        <a:off x="3080879" y="2400860"/>
        <a:ext cx="1414805" cy="1049694"/>
      </dsp:txXfrm>
    </dsp:sp>
    <dsp:sp modelId="{AE7183D3-4683-4E69-81EE-C2F1C11639D6}">
      <dsp:nvSpPr>
        <dsp:cNvPr id="0" name=""/>
        <dsp:cNvSpPr/>
      </dsp:nvSpPr>
      <dsp:spPr>
        <a:xfrm>
          <a:off x="917140" y="411461"/>
          <a:ext cx="3833665" cy="3833665"/>
        </a:xfrm>
        <a:prstGeom prst="pie">
          <a:avLst>
            <a:gd name="adj1" fmla="val 5400000"/>
            <a:gd name="adj2" fmla="val 10800000"/>
          </a:avLst>
        </a:prstGeom>
        <a:solidFill>
          <a:srgbClr val="FF797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kern="1200" dirty="0"/>
            <a:t>Бездоганна ділова репутація</a:t>
          </a:r>
          <a:endParaRPr lang="ru-UA" sz="1400" b="1" kern="1200" dirty="0"/>
        </a:p>
      </dsp:txBody>
      <dsp:txXfrm>
        <a:off x="1300963" y="2400860"/>
        <a:ext cx="1414805" cy="1049694"/>
      </dsp:txXfrm>
    </dsp:sp>
    <dsp:sp modelId="{46AC3022-1037-40F6-92AA-ADA4028143D3}">
      <dsp:nvSpPr>
        <dsp:cNvPr id="0" name=""/>
        <dsp:cNvSpPr/>
      </dsp:nvSpPr>
      <dsp:spPr>
        <a:xfrm>
          <a:off x="917140" y="282760"/>
          <a:ext cx="3833665" cy="3833665"/>
        </a:xfrm>
        <a:prstGeom prst="pie">
          <a:avLst>
            <a:gd name="adj1" fmla="val 10800000"/>
            <a:gd name="adj2" fmla="val 1620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/>
            <a:t>Чинний</a:t>
          </a:r>
          <a:r>
            <a:rPr lang="ru-RU" sz="1400" b="1" kern="1200" dirty="0"/>
            <a:t> </a:t>
          </a:r>
          <a:r>
            <a:rPr lang="ru-RU" sz="1400" b="1" kern="1200" dirty="0" err="1"/>
            <a:t>договір</a:t>
          </a:r>
          <a:r>
            <a:rPr lang="ru-RU" sz="1400" b="1" kern="1200" dirty="0"/>
            <a:t> </a:t>
          </a:r>
          <a:r>
            <a:rPr lang="ru-RU" sz="1400" b="1" kern="1200" dirty="0" err="1"/>
            <a:t>страхування</a:t>
          </a:r>
          <a:r>
            <a:rPr lang="ru-RU" sz="1400" b="1" kern="1200" dirty="0"/>
            <a:t> </a:t>
          </a:r>
          <a:r>
            <a:rPr lang="ru-RU" sz="1400" b="1" kern="1200" dirty="0" err="1"/>
            <a:t>відповідальності</a:t>
          </a:r>
          <a:r>
            <a:rPr lang="ru-RU" sz="1400" b="1" kern="1200" dirty="0"/>
            <a:t> за </a:t>
          </a:r>
          <a:r>
            <a:rPr lang="ru-RU" sz="1400" b="1" kern="1200" dirty="0" err="1"/>
            <a:t>класом</a:t>
          </a:r>
          <a:r>
            <a:rPr lang="ru-RU" sz="1400" b="1" kern="1200" dirty="0"/>
            <a:t> </a:t>
          </a:r>
          <a:r>
            <a:rPr lang="ru-RU" sz="1400" b="1" kern="1200" dirty="0" err="1"/>
            <a:t>страхування</a:t>
          </a:r>
          <a:r>
            <a:rPr lang="ru-RU" sz="1400" b="1" kern="1200" dirty="0"/>
            <a:t> 13</a:t>
          </a:r>
          <a:endParaRPr lang="ru-UA" sz="1400" b="1" kern="1200" dirty="0"/>
        </a:p>
      </dsp:txBody>
      <dsp:txXfrm>
        <a:off x="1300963" y="1077333"/>
        <a:ext cx="1414805" cy="1049694"/>
      </dsp:txXfrm>
    </dsp:sp>
    <dsp:sp modelId="{9832F8FF-553A-4ABB-99AA-276CD1E59877}">
      <dsp:nvSpPr>
        <dsp:cNvPr id="0" name=""/>
        <dsp:cNvSpPr/>
      </dsp:nvSpPr>
      <dsp:spPr>
        <a:xfrm>
          <a:off x="808519" y="45438"/>
          <a:ext cx="4308310" cy="4308310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C5688DC-84D5-4829-AFDC-9E32447553F6}">
      <dsp:nvSpPr>
        <dsp:cNvPr id="0" name=""/>
        <dsp:cNvSpPr/>
      </dsp:nvSpPr>
      <dsp:spPr>
        <a:xfrm>
          <a:off x="808519" y="174139"/>
          <a:ext cx="4308310" cy="4308310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1168821-CCF4-462B-BE78-81D284D1F415}">
      <dsp:nvSpPr>
        <dsp:cNvPr id="0" name=""/>
        <dsp:cNvSpPr/>
      </dsp:nvSpPr>
      <dsp:spPr>
        <a:xfrm>
          <a:off x="679818" y="174139"/>
          <a:ext cx="4308310" cy="4308310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22E3A29-259E-4BBB-B6DD-8A427DE01254}">
      <dsp:nvSpPr>
        <dsp:cNvPr id="0" name=""/>
        <dsp:cNvSpPr/>
      </dsp:nvSpPr>
      <dsp:spPr>
        <a:xfrm>
          <a:off x="679818" y="45438"/>
          <a:ext cx="4308310" cy="4308310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318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zakon.rada.gov.ua/laws/show/1909-20?find=1&amp;text=%D0%A3%D0%BF%D1%80%D0%B0%D0%B2%D0%BB%D1%96%D0%BD%D0%BD%D1%8F+%D1%80%D0%B8%D0%B7%D0%B8%D0%BA%D0%B0%D0%BC%D0%B8%2C+%D0%BA%D0%BE%D0%BD%D1%82%D1%80%D0%BE%D0%BB%D1%8E+%D0%B7%D0%B0+%D0%B4%D0%BE%D1%82%D1%80%D0%B8%D0%BC%D0%B0%D0%BD%D0%BD%D1%8F%D0%BC+%D0%BD%D0%BE%D1%80%D0%BC+%28%D0%BA%D0%BE%D0%BC%D0%BF%D0%BB%D0%B0%D1%94%D0%BD%D1%81%29+%D1%82%D0%B0+%D0%B2%D0%BD%D1%83%D1%82%D1%80%D1%96%D1%88%D0%BD%D1%8C%D0%BE%D0%B3%D0%BE+%D0%B0%D1%83%D0%B4%D0%B8%D1%82%D1%83+%D0%BF%D0%BE%D1%88%D0%B8%D1%80%D1%8E%D1%94%D1%82%D1%8C%D1%81%D1%8F+%D0%B2%D1%96%D0%B4#n1691" TargetMode="External"/><Relationship Id="rId2" Type="http://schemas.openxmlformats.org/officeDocument/2006/relationships/hyperlink" Target="https://zakon.rada.gov.ua/laws/show/1909-20?find=1&amp;text=%D0%A3%D0%BF%D1%80%D0%B0%D0%B2%D0%BB%D1%96%D0%BD%D0%BD%D1%8F+%D1%80%D0%B8%D0%B7%D0%B8%D0%BA%D0%B0%D0%BC%D0%B8%2C+%D0%BA%D0%BE%D0%BD%D1%82%D1%80%D0%BE%D0%BB%D1%8E+%D0%B7%D0%B0+%D0%B4%D0%BE%D1%82%D1%80%D0%B8%D0%BC%D0%B0%D0%BD%D0%BD%D1%8F%D0%BC+%D0%BD%D0%BE%D1%80%D0%BC+%28%D0%BA%D0%BE%D0%BC%D0%BF%D0%BB%D0%B0%D1%94%D0%BD%D1%81%29+%D1%82%D0%B0+%D0%B2%D0%BD%D1%83%D1%82%D1%80%D1%96%D1%88%D0%BD%D1%8C%D0%BE%D0%B3%D0%BE+%D0%B0%D1%83%D0%B4%D0%B8%D1%82%D1%83+%D0%BF%D0%BE%D1%88%D0%B8%D1%80%D1%8E%D1%94%D1%82%D1%8C%D1%81%D1%8F+%D0%B2%D1%96%D0%B4#n1690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zakon.rada.gov.ua/laws/show/1909-20?find=1&amp;text=%D0%A3%D0%BF%D1%80%D0%B0%D0%B2%D0%BB%D1%96%D0%BD%D0%BD%D1%8F+%D1%80%D0%B8%D0%B7%D0%B8%D0%BA%D0%B0%D0%BC%D0%B8%2C+%D0%BA%D0%BE%D0%BD%D1%82%D1%80%D0%BE%D0%BB%D1%8E+%D0%B7%D0%B0+%D0%B4%D0%BE%D1%82%D1%80%D0%B8%D0%BC%D0%B0%D0%BD%D0%BD%D1%8F%D0%BC+%D0%BD%D0%BE%D1%80%D0%BC+%28%D0%BA%D0%BE%D0%BC%D0%BF%D0%BB%D0%B0%D1%94%D0%BD%D1%81%29+%D1%82%D0%B0+%D0%B2%D0%BD%D1%83%D1%82%D1%80%D1%96%D1%88%D0%BD%D1%8C%D0%BE%D0%B3%D0%BE+%D0%B0%D1%83%D0%B4%D0%B8%D1%82%D1%83+%D0%BF%D0%BE%D1%88%D0%B8%D1%80%D1%8E%D1%94%D1%82%D1%8C%D1%81%D1%8F+%D0%B2%D1%96%D0%B4#n1692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#n152"/><Relationship Id="rId2" Type="http://schemas.openxmlformats.org/officeDocument/2006/relationships/hyperlink" Target="#n151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#n233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3904" y="3356992"/>
            <a:ext cx="2527634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56491" y="3356992"/>
            <a:ext cx="2549509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603" y="3356992"/>
            <a:ext cx="2350576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19914" y="3356992"/>
            <a:ext cx="2511857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6953" y="4773816"/>
            <a:ext cx="3538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</a:t>
            </a:r>
            <a:r>
              <a:rPr lang="uk-UA" b="1" kern="0" dirty="0" smtClean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ЦІНУЄТЕ!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092" y="160550"/>
            <a:ext cx="3058724" cy="111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xmlns="" id="{06C858A8-6173-4FB5-B92F-5BE743069C2D}"/>
              </a:ext>
            </a:extLst>
          </p:cNvPr>
          <p:cNvSpPr/>
          <p:nvPr/>
        </p:nvSpPr>
        <p:spPr>
          <a:xfrm>
            <a:off x="920552" y="1761853"/>
            <a:ext cx="835292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ЗАГАЛЬНА ХАРАКТЕРИСТИКА ТА ОСНОВНІ ПОЛОЖЕННЯ ЗАКОНУ УКРАЇНИ </a:t>
            </a:r>
            <a:endParaRPr lang="uk-UA" sz="2600" b="1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6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2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 СТРАХУВАННЯ»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416496" y="692696"/>
            <a:ext cx="842493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правління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контролю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дотриманням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 (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поширюється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головного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-менеджера, головного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-менеджера та головного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аудитора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7861862-04F8-4E07-B1D7-FA4293B979FB}"/>
              </a:ext>
            </a:extLst>
          </p:cNvPr>
          <p:cNvSpPr txBox="1"/>
          <p:nvPr/>
        </p:nvSpPr>
        <p:spPr>
          <a:xfrm>
            <a:off x="1052013" y="1988840"/>
            <a:ext cx="748883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err="1"/>
              <a:t>Головний</a:t>
            </a:r>
            <a:r>
              <a:rPr lang="ru-RU" b="1" dirty="0"/>
              <a:t> </a:t>
            </a:r>
            <a:r>
              <a:rPr lang="ru-RU" b="1" dirty="0" err="1"/>
              <a:t>ризик</a:t>
            </a:r>
            <a:r>
              <a:rPr lang="ru-RU" b="1" dirty="0"/>
              <a:t>-менеджер, </a:t>
            </a:r>
            <a:r>
              <a:rPr lang="ru-RU" b="1" dirty="0" err="1"/>
              <a:t>головний</a:t>
            </a:r>
            <a:r>
              <a:rPr lang="ru-RU" b="1" dirty="0"/>
              <a:t> </a:t>
            </a:r>
            <a:r>
              <a:rPr lang="ru-RU" b="1" dirty="0" err="1"/>
              <a:t>комплаєнс</a:t>
            </a:r>
            <a:r>
              <a:rPr lang="ru-RU" b="1" dirty="0"/>
              <a:t>-менеджер, </a:t>
            </a:r>
            <a:r>
              <a:rPr lang="ru-RU" b="1" dirty="0" err="1"/>
              <a:t>головний</a:t>
            </a:r>
            <a:r>
              <a:rPr lang="ru-RU" b="1" dirty="0"/>
              <a:t> </a:t>
            </a:r>
            <a:r>
              <a:rPr lang="ru-RU" b="1" dirty="0" err="1"/>
              <a:t>внутрішній</a:t>
            </a:r>
            <a:r>
              <a:rPr lang="ru-RU" b="1" dirty="0"/>
              <a:t> аудитор, </a:t>
            </a:r>
            <a:r>
              <a:rPr lang="ru-RU" b="1" dirty="0" err="1"/>
              <a:t>відповідальний</a:t>
            </a:r>
            <a:r>
              <a:rPr lang="ru-RU" b="1" dirty="0"/>
              <a:t> </a:t>
            </a:r>
            <a:r>
              <a:rPr lang="ru-RU" b="1" dirty="0" err="1"/>
              <a:t>актуарій</a:t>
            </a:r>
            <a:r>
              <a:rPr lang="ru-RU" b="1" dirty="0"/>
              <a:t> </a:t>
            </a:r>
            <a:r>
              <a:rPr lang="ru-RU" dirty="0" err="1"/>
              <a:t>зобов’язані</a:t>
            </a:r>
            <a:r>
              <a:rPr lang="ru-RU" dirty="0"/>
              <a:t> </a:t>
            </a:r>
            <a:r>
              <a:rPr lang="ru-RU" dirty="0" err="1"/>
              <a:t>відповідати</a:t>
            </a:r>
            <a:r>
              <a:rPr lang="ru-RU" dirty="0"/>
              <a:t> </a:t>
            </a:r>
            <a:r>
              <a:rPr lang="ru-RU" dirty="0" err="1"/>
              <a:t>кваліфікаційним</a:t>
            </a:r>
            <a:r>
              <a:rPr lang="ru-RU" dirty="0"/>
              <a:t> та </a:t>
            </a:r>
            <a:r>
              <a:rPr lang="ru-RU" dirty="0" err="1"/>
              <a:t>іншим</a:t>
            </a:r>
            <a:r>
              <a:rPr lang="ru-RU" dirty="0"/>
              <a:t> </a:t>
            </a:r>
            <a:r>
              <a:rPr lang="ru-RU" dirty="0" err="1"/>
              <a:t>вимогам</a:t>
            </a:r>
            <a:r>
              <a:rPr lang="ru-RU" dirty="0"/>
              <a:t>, </a:t>
            </a:r>
            <a:r>
              <a:rPr lang="ru-RU" dirty="0" err="1"/>
              <a:t>установленим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Регулятора.</a:t>
            </a:r>
          </a:p>
          <a:p>
            <a:r>
              <a:rPr lang="ru-RU" b="1" dirty="0" err="1"/>
              <a:t>Головний</a:t>
            </a:r>
            <a:r>
              <a:rPr lang="ru-RU" b="1" dirty="0"/>
              <a:t> </a:t>
            </a:r>
            <a:r>
              <a:rPr lang="ru-RU" b="1" dirty="0" err="1"/>
              <a:t>ризик</a:t>
            </a:r>
            <a:r>
              <a:rPr lang="ru-RU" b="1" dirty="0"/>
              <a:t>-менеджер, </a:t>
            </a:r>
            <a:r>
              <a:rPr lang="ru-RU" b="1" dirty="0" err="1"/>
              <a:t>головний</a:t>
            </a:r>
            <a:r>
              <a:rPr lang="ru-RU" b="1" dirty="0"/>
              <a:t> </a:t>
            </a:r>
            <a:r>
              <a:rPr lang="ru-RU" b="1" dirty="0" err="1"/>
              <a:t>комплаєнс</a:t>
            </a:r>
            <a:r>
              <a:rPr lang="ru-RU" b="1" dirty="0"/>
              <a:t>-менеджер, </a:t>
            </a:r>
            <a:r>
              <a:rPr lang="ru-RU" b="1" dirty="0" err="1"/>
              <a:t>головний</a:t>
            </a:r>
            <a:r>
              <a:rPr lang="ru-RU" b="1" dirty="0"/>
              <a:t> </a:t>
            </a:r>
            <a:r>
              <a:rPr lang="ru-RU" b="1" dirty="0" err="1"/>
              <a:t>внутрішній</a:t>
            </a:r>
            <a:r>
              <a:rPr lang="ru-RU" b="1" dirty="0"/>
              <a:t> аудитор, </a:t>
            </a:r>
            <a:r>
              <a:rPr lang="ru-RU" b="1" dirty="0" err="1"/>
              <a:t>відповідальний</a:t>
            </a:r>
            <a:r>
              <a:rPr lang="ru-RU" b="1" dirty="0"/>
              <a:t> </a:t>
            </a:r>
            <a:r>
              <a:rPr lang="ru-RU" b="1" dirty="0" err="1"/>
              <a:t>актуарій</a:t>
            </a:r>
            <a:r>
              <a:rPr lang="ru-RU" b="1" dirty="0"/>
              <a:t> </a:t>
            </a:r>
            <a:r>
              <a:rPr lang="ru-RU" dirty="0" err="1"/>
              <a:t>вступають</a:t>
            </a:r>
            <a:r>
              <a:rPr lang="ru-RU" dirty="0"/>
              <a:t> на посаду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погодження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кандидатур Регулятором у </a:t>
            </a:r>
            <a:r>
              <a:rPr lang="ru-RU" dirty="0" err="1"/>
              <a:t>визначеному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 порядку.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32520" y="4653136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Страховик </a:t>
            </a:r>
            <a:r>
              <a:rPr lang="ru-RU" b="1" dirty="0" err="1">
                <a:solidFill>
                  <a:srgbClr val="FF0000"/>
                </a:solidFill>
              </a:rPr>
              <a:t>зобов’язаний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повідомити</a:t>
            </a:r>
            <a:r>
              <a:rPr lang="ru-RU" b="1" dirty="0">
                <a:solidFill>
                  <a:srgbClr val="FF0000"/>
                </a:solidFill>
              </a:rPr>
              <a:t> Регулятора про </a:t>
            </a:r>
            <a:r>
              <a:rPr lang="ru-RU" b="1" dirty="0" err="1">
                <a:solidFill>
                  <a:srgbClr val="FF0000"/>
                </a:solidFill>
              </a:rPr>
              <a:t>звільнення</a:t>
            </a:r>
            <a:r>
              <a:rPr lang="ru-RU" b="1" dirty="0">
                <a:solidFill>
                  <a:srgbClr val="FF0000"/>
                </a:solidFill>
              </a:rPr>
              <a:t> головного </a:t>
            </a:r>
            <a:r>
              <a:rPr lang="ru-RU" b="1" dirty="0" err="1">
                <a:solidFill>
                  <a:srgbClr val="FF0000"/>
                </a:solidFill>
              </a:rPr>
              <a:t>ризик</a:t>
            </a:r>
            <a:r>
              <a:rPr lang="ru-RU" b="1" dirty="0">
                <a:solidFill>
                  <a:srgbClr val="FF0000"/>
                </a:solidFill>
              </a:rPr>
              <a:t>-менеджера, головного </a:t>
            </a:r>
            <a:r>
              <a:rPr lang="ru-RU" b="1" dirty="0" err="1">
                <a:solidFill>
                  <a:srgbClr val="FF0000"/>
                </a:solidFill>
              </a:rPr>
              <a:t>комплаєнс</a:t>
            </a:r>
            <a:r>
              <a:rPr lang="ru-RU" b="1" dirty="0">
                <a:solidFill>
                  <a:srgbClr val="FF0000"/>
                </a:solidFill>
              </a:rPr>
              <a:t>-менеджера, головного </a:t>
            </a:r>
            <a:r>
              <a:rPr lang="ru-RU" b="1" dirty="0" err="1">
                <a:solidFill>
                  <a:srgbClr val="FF0000"/>
                </a:solidFill>
              </a:rPr>
              <a:t>внутрішнього</a:t>
            </a:r>
            <a:r>
              <a:rPr lang="ru-RU" b="1" dirty="0">
                <a:solidFill>
                  <a:srgbClr val="FF0000"/>
                </a:solidFill>
              </a:rPr>
              <a:t> аудитора, </a:t>
            </a:r>
            <a:r>
              <a:rPr lang="ru-RU" b="1" dirty="0" err="1">
                <a:solidFill>
                  <a:srgbClr val="FF0000"/>
                </a:solidFill>
              </a:rPr>
              <a:t>відповідального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актуарія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підстави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звільнення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протягом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трьох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робочих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днів</a:t>
            </a:r>
            <a:r>
              <a:rPr lang="ru-RU" b="1" dirty="0">
                <a:solidFill>
                  <a:srgbClr val="FF0000"/>
                </a:solidFill>
              </a:rPr>
              <a:t> з дня </a:t>
            </a:r>
            <a:r>
              <a:rPr lang="ru-RU" b="1" dirty="0" err="1">
                <a:solidFill>
                  <a:srgbClr val="FF0000"/>
                </a:solidFill>
              </a:rPr>
              <a:t>прийняття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рішення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5379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72480" y="620688"/>
            <a:ext cx="8928992" cy="42062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контролю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страховика: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spcAft>
                <a:spcPts val="750"/>
              </a:spcAft>
              <a:buFont typeface="Wingdings" pitchFamily="2" charset="2"/>
              <a:buChar char="§"/>
              <a:defRPr/>
            </a:pPr>
            <a:r>
              <a:rPr lang="ru-RU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Вищим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органом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є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збори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акціонерів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учасників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lvl="0" indent="-285750" algn="just">
              <a:spcAft>
                <a:spcPts val="750"/>
              </a:spcAft>
              <a:buFont typeface="Wingdings" pitchFamily="2" charset="2"/>
              <a:buChar char="§"/>
              <a:defRPr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створити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наглядову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раду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рада страховика).</a:t>
            </a:r>
          </a:p>
          <a:p>
            <a:pPr lvl="0" indent="285750" algn="just">
              <a:spcAft>
                <a:spcPts val="75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Рада Страховика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визначає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стратегію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контроль за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виконавчого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органу,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забезпечує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захист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інтересів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кредиторів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акціонерів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учасників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суперечить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правам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інтересам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кредиторів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страховика.</a:t>
            </a:r>
          </a:p>
          <a:p>
            <a:pPr lvl="0" indent="285750" algn="just">
              <a:spcAft>
                <a:spcPts val="75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Рада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страховика не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бере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поточною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страховика.</a:t>
            </a:r>
          </a:p>
          <a:p>
            <a:pPr marL="285750" lvl="0" indent="-285750" algn="just">
              <a:spcAft>
                <a:spcPts val="750"/>
              </a:spcAft>
              <a:buFont typeface="Wingdings" pitchFamily="2" charset="2"/>
              <a:buChar char="§"/>
              <a:defRPr/>
            </a:pPr>
            <a:r>
              <a:rPr lang="ru-RU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Виконавчим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органом страховика,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поточною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є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(для страховика,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створеного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акціонерного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товариства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дирекція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(для страховика,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створеного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товариства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додатковою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відповідальністю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0472" y="4768359"/>
            <a:ext cx="9705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Члени ради страховика та </a:t>
            </a:r>
            <a:r>
              <a:rPr lang="ru-RU" b="1" dirty="0" err="1">
                <a:solidFill>
                  <a:srgbClr val="FF0000"/>
                </a:solidFill>
              </a:rPr>
              <a:t>виконавчого</a:t>
            </a:r>
            <a:r>
              <a:rPr lang="ru-RU" b="1" dirty="0">
                <a:solidFill>
                  <a:srgbClr val="FF0000"/>
                </a:solidFill>
              </a:rPr>
              <a:t> органу страховика </a:t>
            </a:r>
            <a:r>
              <a:rPr lang="ru-RU" b="1" dirty="0" err="1">
                <a:solidFill>
                  <a:srgbClr val="FF0000"/>
                </a:solidFill>
              </a:rPr>
              <a:t>несуть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встановлену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законодавством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відповідальність</a:t>
            </a:r>
            <a:r>
              <a:rPr lang="ru-RU" b="1" dirty="0">
                <a:solidFill>
                  <a:srgbClr val="FF0000"/>
                </a:solidFill>
              </a:rPr>
              <a:t> за </a:t>
            </a:r>
            <a:r>
              <a:rPr lang="ru-RU" b="1" dirty="0" err="1">
                <a:solidFill>
                  <a:srgbClr val="FF0000"/>
                </a:solidFill>
              </a:rPr>
              <a:t>діяльність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Страховика </a:t>
            </a:r>
            <a:r>
              <a:rPr lang="ru-RU" b="1" dirty="0">
                <a:solidFill>
                  <a:srgbClr val="FF0000"/>
                </a:solidFill>
              </a:rPr>
              <a:t>у межах </a:t>
            </a:r>
            <a:r>
              <a:rPr lang="ru-RU" b="1" dirty="0" err="1">
                <a:solidFill>
                  <a:srgbClr val="FF0000"/>
                </a:solidFill>
              </a:rPr>
              <a:t>своїх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повноважень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endParaRPr lang="ru-RU" sz="1200" dirty="0"/>
          </a:p>
          <a:p>
            <a:r>
              <a:rPr lang="ru-RU" dirty="0"/>
              <a:t>Система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smtClean="0"/>
              <a:t>Страховика </a:t>
            </a:r>
            <a:r>
              <a:rPr lang="ru-RU" dirty="0"/>
              <a:t>повинна </a:t>
            </a:r>
            <a:r>
              <a:rPr lang="ru-RU" dirty="0" err="1"/>
              <a:t>передбачати</a:t>
            </a:r>
            <a:r>
              <a:rPr lang="ru-RU" dirty="0"/>
              <a:t> </a:t>
            </a:r>
            <a:r>
              <a:rPr lang="ru-RU" dirty="0" err="1"/>
              <a:t>наявність</a:t>
            </a:r>
            <a:r>
              <a:rPr lang="ru-RU" dirty="0"/>
              <a:t> процедур, у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члени ради </a:t>
            </a:r>
            <a:r>
              <a:rPr lang="ru-RU" dirty="0" smtClean="0"/>
              <a:t>Страховика </a:t>
            </a:r>
            <a:r>
              <a:rPr lang="ru-RU" dirty="0"/>
              <a:t>та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виконавчого</a:t>
            </a:r>
            <a:r>
              <a:rPr lang="ru-RU" dirty="0" smtClean="0"/>
              <a:t> органу,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керівники</a:t>
            </a:r>
            <a:r>
              <a:rPr lang="ru-RU" dirty="0"/>
              <a:t> страховика </a:t>
            </a:r>
            <a:r>
              <a:rPr lang="ru-RU" dirty="0" err="1"/>
              <a:t>можуть</a:t>
            </a:r>
            <a:r>
              <a:rPr lang="ru-RU" dirty="0"/>
              <a:t> бути </a:t>
            </a:r>
            <a:r>
              <a:rPr lang="ru-RU" dirty="0" err="1"/>
              <a:t>притягнуті</a:t>
            </a:r>
            <a:r>
              <a:rPr lang="ru-RU" dirty="0"/>
              <a:t> до </a:t>
            </a:r>
            <a:r>
              <a:rPr lang="ru-RU" dirty="0" err="1"/>
              <a:t>відповідальності</a:t>
            </a:r>
            <a:r>
              <a:rPr lang="ru-RU" dirty="0"/>
              <a:t> перед </a:t>
            </a:r>
            <a:r>
              <a:rPr lang="ru-RU" dirty="0" smtClean="0"/>
              <a:t>Страховиком </a:t>
            </a:r>
            <a:r>
              <a:rPr lang="ru-RU" dirty="0"/>
              <a:t>за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бездіяльність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мали</a:t>
            </a:r>
            <a:r>
              <a:rPr lang="ru-RU" dirty="0"/>
              <a:t> для </a:t>
            </a:r>
            <a:r>
              <a:rPr lang="ru-RU" dirty="0" err="1"/>
              <a:t>нього</a:t>
            </a:r>
            <a:r>
              <a:rPr lang="ru-RU" dirty="0"/>
              <a:t> </a:t>
            </a:r>
            <a:r>
              <a:rPr lang="ru-RU" dirty="0" err="1"/>
              <a:t>негативні</a:t>
            </a:r>
            <a:r>
              <a:rPr lang="ru-RU" dirty="0"/>
              <a:t> </a:t>
            </a:r>
            <a:r>
              <a:rPr lang="ru-RU" dirty="0" err="1"/>
              <a:t>наслідки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368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776536" y="620688"/>
            <a:ext cx="8424936" cy="5037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Керівниками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страховика є голова ради страховика,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заступники та члени ради страховика, голова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генеральний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директор) страховика,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заступники та члени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дирекції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страховика,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бухгалтер страховика.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кваліфікаційним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Кваліфікаційними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ділової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репутації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професійної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придатності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стосовно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незалежного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директора страховика 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незалежності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бездоганну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ділову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репутацію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Професійна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придатність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визначається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сукупність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професійного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досвіду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особи,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необхідних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належного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посадових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обов’язків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плану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стратегії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функціонального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сфери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відповідальності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конкретного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вищу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76423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62256" y="497067"/>
            <a:ext cx="9145016" cy="63504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Головою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правління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генеральним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директором) страховика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призначена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обрана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особа, яка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досвід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фінансовому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п’яти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у тому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керівних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посадах - не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трьох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Членами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виконавчого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органу страховика,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правління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(генерального директора),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призначені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обрані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особи,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досвід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фінансовому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трьох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половини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складу ради страховика,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голову ради страховика,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бути сформовано з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досвід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фінансовому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трьох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Головним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бухгалтером страховика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призначена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особа, яка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досвід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фахом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страховому та/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фінансовому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п’яти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Голова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правління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генеральний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директор),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бухгалтер страховика, особи,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входять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складу ради страховика,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вступають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посаду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погодження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Регулятором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страховика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усього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часу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обіймання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відповідних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посад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повинні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відповідати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кваліфікаційним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Кваліфікаційні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керівників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встановлюються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нормативно-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правовими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актами Регулятора.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826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62256" y="497067"/>
            <a:ext cx="9145016" cy="15799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контролю страховика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створює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комплексну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адекватну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ефективну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систему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контролю,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включає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систему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контроль за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дотриманням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актуарну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внутрішній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аудит,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встановленими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нормативно-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актами Регулятора.</a:t>
            </a:r>
            <a:endParaRPr lang="ru-RU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14072" y="2093526"/>
            <a:ext cx="91450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внутрішнього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контролю страховика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забезпечується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рівні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ради страховика та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комітетів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виконавчого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органу страховика та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комітетів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підрозділів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безпосередньо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залучених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надання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страхових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бізнес-підрозділів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та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підрозділів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підтримки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страховика;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підрозділу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ризиками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підрозділу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з контролю за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дотриманням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норм (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комплаєнс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відповідального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актуарія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7)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підрозділу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внутрішнього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аудиту.</a:t>
            </a:r>
          </a:p>
        </p:txBody>
      </p:sp>
    </p:spTree>
    <p:extLst>
      <p:ext uri="{BB962C8B-B14F-4D97-AF65-F5344CB8AC3E}">
        <p14:creationId xmlns:p14="http://schemas.microsoft.com/office/powerpoint/2010/main" val="217302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62256" y="497067"/>
            <a:ext cx="9145016" cy="6391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утворює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комплексну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адекватну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систему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враховувати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специфіку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установлені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Регулятором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зокрема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підрозділом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та/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-менеджером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/>
              <a:t>Система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ризиками</a:t>
            </a:r>
            <a:r>
              <a:rPr lang="ru-RU" dirty="0"/>
              <a:t> страховика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забезпечувати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, </a:t>
            </a:r>
            <a:r>
              <a:rPr lang="ru-RU" dirty="0" err="1"/>
              <a:t>вимірювання</a:t>
            </a:r>
            <a:r>
              <a:rPr lang="ru-RU" dirty="0"/>
              <a:t>, </a:t>
            </a:r>
            <a:r>
              <a:rPr lang="ru-RU" dirty="0" err="1"/>
              <a:t>моніторинг</a:t>
            </a:r>
            <a:r>
              <a:rPr lang="ru-RU" dirty="0"/>
              <a:t>, контроль, </a:t>
            </a:r>
            <a:r>
              <a:rPr lang="ru-RU" dirty="0" err="1"/>
              <a:t>звітування</a:t>
            </a:r>
            <a:r>
              <a:rPr lang="ru-RU" dirty="0"/>
              <a:t> та </a:t>
            </a:r>
            <a:r>
              <a:rPr lang="ru-RU" dirty="0" err="1"/>
              <a:t>мінімізацію</a:t>
            </a:r>
            <a:r>
              <a:rPr lang="ru-RU" dirty="0"/>
              <a:t> (</a:t>
            </a:r>
            <a:r>
              <a:rPr lang="ru-RU" dirty="0" err="1"/>
              <a:t>зниження</a:t>
            </a:r>
            <a:r>
              <a:rPr lang="ru-RU" dirty="0"/>
              <a:t> до </a:t>
            </a:r>
            <a:r>
              <a:rPr lang="ru-RU" dirty="0" err="1"/>
              <a:t>контрольованого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)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суттєвих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страховика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розміру</a:t>
            </a:r>
            <a:r>
              <a:rPr lang="ru-RU" dirty="0"/>
              <a:t> страховика, </a:t>
            </a:r>
            <a:r>
              <a:rPr lang="ru-RU" dirty="0" err="1"/>
              <a:t>складності</a:t>
            </a:r>
            <a:r>
              <a:rPr lang="ru-RU" dirty="0"/>
              <a:t>, </a:t>
            </a:r>
            <a:r>
              <a:rPr lang="ru-RU" dirty="0" err="1"/>
              <a:t>обсягів</a:t>
            </a:r>
            <a:r>
              <a:rPr lang="ru-RU" dirty="0"/>
              <a:t>, </a:t>
            </a:r>
            <a:r>
              <a:rPr lang="ru-RU" dirty="0" err="1"/>
              <a:t>видів</a:t>
            </a:r>
            <a:r>
              <a:rPr lang="ru-RU" dirty="0"/>
              <a:t>, характеру </a:t>
            </a:r>
            <a:r>
              <a:rPr lang="ru-RU" dirty="0" err="1"/>
              <a:t>здійснюваних</a:t>
            </a:r>
            <a:r>
              <a:rPr lang="ru-RU" dirty="0"/>
              <a:t> страховиком </a:t>
            </a:r>
            <a:r>
              <a:rPr lang="ru-RU" dirty="0" err="1"/>
              <a:t>операцій</a:t>
            </a:r>
            <a:r>
              <a:rPr lang="ru-RU" dirty="0"/>
              <a:t>, </a:t>
            </a:r>
            <a:r>
              <a:rPr lang="ru-RU" dirty="0" err="1"/>
              <a:t>організаційної</a:t>
            </a:r>
            <a:r>
              <a:rPr lang="ru-RU" dirty="0"/>
              <a:t> </a:t>
            </a:r>
            <a:r>
              <a:rPr lang="ru-RU" dirty="0" err="1"/>
              <a:t>структури</a:t>
            </a:r>
            <a:r>
              <a:rPr lang="ru-RU" dirty="0"/>
              <a:t> та </a:t>
            </a:r>
            <a:r>
              <a:rPr lang="ru-RU" dirty="0" err="1"/>
              <a:t>профілю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страховика, </a:t>
            </a:r>
            <a:r>
              <a:rPr lang="ru-RU" dirty="0" err="1"/>
              <a:t>особливостей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страховика як значимого (за </a:t>
            </a:r>
            <a:r>
              <a:rPr lang="ru-RU" dirty="0" err="1"/>
              <a:t>наявності</a:t>
            </a:r>
            <a:r>
              <a:rPr lang="ru-RU" dirty="0"/>
              <a:t> такого статусу)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фінансової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, до складу </a:t>
            </a:r>
            <a:r>
              <a:rPr lang="ru-RU" dirty="0" err="1"/>
              <a:t>якої</a:t>
            </a:r>
            <a:r>
              <a:rPr lang="ru-RU" dirty="0"/>
              <a:t> входить страховик.</a:t>
            </a:r>
          </a:p>
          <a:p>
            <a:r>
              <a:rPr lang="ru-RU" b="1" dirty="0"/>
              <a:t>Система </a:t>
            </a:r>
            <a:r>
              <a:rPr lang="ru-RU" b="1" dirty="0" err="1"/>
              <a:t>управління</a:t>
            </a:r>
            <a:r>
              <a:rPr lang="ru-RU" b="1" dirty="0"/>
              <a:t> </a:t>
            </a:r>
            <a:r>
              <a:rPr lang="ru-RU" b="1" dirty="0" err="1"/>
              <a:t>ризиками</a:t>
            </a:r>
            <a:r>
              <a:rPr lang="ru-RU" b="1" dirty="0"/>
              <a:t> страховика </a:t>
            </a:r>
            <a:r>
              <a:rPr lang="ru-RU" b="1" dirty="0" err="1"/>
              <a:t>має</a:t>
            </a:r>
            <a:r>
              <a:rPr lang="ru-RU" b="1" dirty="0"/>
              <a:t> </a:t>
            </a:r>
            <a:r>
              <a:rPr lang="ru-RU" b="1" dirty="0" err="1"/>
              <a:t>охоплювати</a:t>
            </a:r>
            <a:r>
              <a:rPr lang="ru-RU" b="1" dirty="0"/>
              <a:t> </a:t>
            </a:r>
            <a:r>
              <a:rPr lang="ru-RU" b="1" dirty="0" err="1"/>
              <a:t>такі</a:t>
            </a:r>
            <a:r>
              <a:rPr lang="ru-RU" b="1" dirty="0"/>
              <a:t> </a:t>
            </a:r>
            <a:r>
              <a:rPr lang="ru-RU" b="1" dirty="0" err="1"/>
              <a:t>напрями</a:t>
            </a:r>
            <a:r>
              <a:rPr lang="ru-RU" b="1" dirty="0"/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андеррайтинг</a:t>
            </a:r>
            <a:r>
              <a:rPr lang="ru-RU" dirty="0"/>
              <a:t> та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резервів</a:t>
            </a:r>
            <a:r>
              <a:rPr lang="ru-RU" dirty="0"/>
              <a:t>;</a:t>
            </a:r>
          </a:p>
          <a:p>
            <a:r>
              <a:rPr lang="ru-RU" dirty="0"/>
              <a:t>2) </a:t>
            </a:r>
            <a:r>
              <a:rPr lang="ru-RU" dirty="0" err="1"/>
              <a:t>управління</a:t>
            </a:r>
            <a:r>
              <a:rPr lang="ru-RU" dirty="0"/>
              <a:t> активами та </a:t>
            </a:r>
            <a:r>
              <a:rPr lang="ru-RU" dirty="0" err="1"/>
              <a:t>зобов’язаннями</a:t>
            </a:r>
            <a:r>
              <a:rPr lang="ru-RU" dirty="0"/>
              <a:t>;</a:t>
            </a:r>
          </a:p>
          <a:p>
            <a:r>
              <a:rPr lang="ru-RU" dirty="0"/>
              <a:t>3) </a:t>
            </a:r>
            <a:r>
              <a:rPr lang="ru-RU" dirty="0" err="1"/>
              <a:t>інвестування</a:t>
            </a:r>
            <a:r>
              <a:rPr lang="ru-RU" dirty="0"/>
              <a:t>;</a:t>
            </a:r>
          </a:p>
          <a:p>
            <a:r>
              <a:rPr lang="ru-RU" dirty="0"/>
              <a:t>4)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ризиком</a:t>
            </a:r>
            <a:r>
              <a:rPr lang="ru-RU" dirty="0"/>
              <a:t> </a:t>
            </a:r>
            <a:r>
              <a:rPr lang="ru-RU" dirty="0" err="1"/>
              <a:t>ліквідності</a:t>
            </a:r>
            <a:r>
              <a:rPr lang="ru-RU" dirty="0"/>
              <a:t>;</a:t>
            </a:r>
          </a:p>
          <a:p>
            <a:r>
              <a:rPr lang="ru-RU" dirty="0"/>
              <a:t>5)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ризиком</a:t>
            </a:r>
            <a:r>
              <a:rPr lang="ru-RU" dirty="0"/>
              <a:t> </a:t>
            </a:r>
            <a:r>
              <a:rPr lang="ru-RU" dirty="0" err="1"/>
              <a:t>концентрацій</a:t>
            </a:r>
            <a:r>
              <a:rPr lang="ru-RU" dirty="0"/>
              <a:t>;</a:t>
            </a:r>
          </a:p>
          <a:p>
            <a:r>
              <a:rPr lang="ru-RU" dirty="0"/>
              <a:t>6)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операційним</a:t>
            </a:r>
            <a:r>
              <a:rPr lang="ru-RU" dirty="0"/>
              <a:t> </a:t>
            </a:r>
            <a:r>
              <a:rPr lang="ru-RU" dirty="0" err="1"/>
              <a:t>ризиком</a:t>
            </a:r>
            <a:r>
              <a:rPr lang="ru-RU" dirty="0"/>
              <a:t>;</a:t>
            </a:r>
          </a:p>
          <a:p>
            <a:r>
              <a:rPr lang="ru-RU" dirty="0"/>
              <a:t>7) </a:t>
            </a:r>
            <a:r>
              <a:rPr lang="ru-RU" dirty="0" err="1"/>
              <a:t>перестрахування</a:t>
            </a:r>
            <a:r>
              <a:rPr lang="ru-RU" dirty="0"/>
              <a:t> та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інструменти</a:t>
            </a:r>
            <a:r>
              <a:rPr lang="ru-RU" dirty="0"/>
              <a:t>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;</a:t>
            </a:r>
          </a:p>
          <a:p>
            <a:r>
              <a:rPr lang="ru-RU" dirty="0"/>
              <a:t>8)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визначені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 </a:t>
            </a:r>
            <a:r>
              <a:rPr lang="ru-RU" dirty="0" err="1"/>
              <a:t>напрями</a:t>
            </a:r>
            <a:r>
              <a:rPr lang="ru-RU" dirty="0"/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7302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62256" y="497067"/>
            <a:ext cx="9145016" cy="4237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утворити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підрозділ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передбачених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статтею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22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Закону, коли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покладається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головного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-менеджера),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за: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ефективного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функціонування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моніторинг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моніторинг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профілю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ризику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детальне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притаманні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оцінку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виникають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надання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вжиття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спрямованих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уникнення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мінімізацію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наслідків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виявлених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потреби у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капіталі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пруденційних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39376" y="4869160"/>
            <a:ext cx="92272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err="1"/>
              <a:t>Підрозділ</a:t>
            </a:r>
            <a:r>
              <a:rPr lang="ru-RU" dirty="0"/>
              <a:t> з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ризиками</a:t>
            </a:r>
            <a:r>
              <a:rPr lang="ru-RU" dirty="0"/>
              <a:t> </a:t>
            </a:r>
            <a:r>
              <a:rPr lang="ru-RU" dirty="0" err="1"/>
              <a:t>виконує</a:t>
            </a:r>
            <a:r>
              <a:rPr lang="ru-RU" dirty="0"/>
              <a:t> </a:t>
            </a:r>
            <a:r>
              <a:rPr lang="ru-RU" dirty="0" err="1"/>
              <a:t>покладену</a:t>
            </a:r>
            <a:r>
              <a:rPr lang="ru-RU" dirty="0"/>
              <a:t> на </a:t>
            </a:r>
            <a:r>
              <a:rPr lang="ru-RU" dirty="0" err="1"/>
              <a:t>нього</a:t>
            </a:r>
            <a:r>
              <a:rPr lang="ru-RU" dirty="0"/>
              <a:t> </a:t>
            </a:r>
            <a:r>
              <a:rPr lang="ru-RU" dirty="0" err="1"/>
              <a:t>функцію</a:t>
            </a:r>
            <a:r>
              <a:rPr lang="ru-RU" dirty="0"/>
              <a:t> шляхом </a:t>
            </a:r>
            <a:r>
              <a:rPr lang="ru-RU" dirty="0" err="1"/>
              <a:t>розроблення</a:t>
            </a:r>
            <a:r>
              <a:rPr lang="ru-RU" dirty="0"/>
              <a:t> та контролю за </a:t>
            </a:r>
            <a:r>
              <a:rPr lang="ru-RU" dirty="0" err="1"/>
              <a:t>впровадженням</a:t>
            </a:r>
            <a:r>
              <a:rPr lang="ru-RU" dirty="0"/>
              <a:t> і </a:t>
            </a:r>
            <a:r>
              <a:rPr lang="ru-RU" dirty="0" err="1"/>
              <a:t>виконанням</a:t>
            </a:r>
            <a:r>
              <a:rPr lang="ru-RU" dirty="0"/>
              <a:t> </a:t>
            </a:r>
            <a:r>
              <a:rPr lang="ru-RU" dirty="0" err="1"/>
              <a:t>внутрішніх</a:t>
            </a:r>
            <a:r>
              <a:rPr lang="ru-RU" dirty="0"/>
              <a:t> </a:t>
            </a:r>
            <a:r>
              <a:rPr lang="ru-RU" dirty="0" err="1"/>
              <a:t>положень</a:t>
            </a:r>
            <a:r>
              <a:rPr lang="ru-RU" dirty="0"/>
              <a:t> та процедур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ризиками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визначених</a:t>
            </a:r>
            <a:r>
              <a:rPr lang="ru-RU" dirty="0"/>
              <a:t> радою страховика </a:t>
            </a:r>
            <a:r>
              <a:rPr lang="ru-RU" dirty="0" err="1"/>
              <a:t>стратегії</a:t>
            </a:r>
            <a:r>
              <a:rPr lang="ru-RU" dirty="0"/>
              <a:t> та </a:t>
            </a:r>
            <a:r>
              <a:rPr lang="ru-RU" dirty="0" err="1"/>
              <a:t>політики</a:t>
            </a:r>
            <a:r>
              <a:rPr lang="ru-RU" dirty="0"/>
              <a:t>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ризиками</a:t>
            </a:r>
            <a:r>
              <a:rPr lang="ru-RU" dirty="0"/>
              <a:t>, </a:t>
            </a:r>
            <a:r>
              <a:rPr lang="ru-RU" dirty="0" err="1"/>
              <a:t>декларації</a:t>
            </a:r>
            <a:r>
              <a:rPr lang="ru-RU" dirty="0"/>
              <a:t> </a:t>
            </a:r>
            <a:r>
              <a:rPr lang="ru-RU" dirty="0" err="1"/>
              <a:t>схильності</a:t>
            </a:r>
            <a:r>
              <a:rPr lang="ru-RU" dirty="0"/>
              <a:t> до </a:t>
            </a:r>
            <a:r>
              <a:rPr lang="ru-RU" dirty="0" err="1"/>
              <a:t>ризиків</a:t>
            </a:r>
            <a:r>
              <a:rPr lang="ru-RU" dirty="0"/>
              <a:t>, </a:t>
            </a:r>
            <a:r>
              <a:rPr lang="ru-RU" dirty="0" err="1"/>
              <a:t>переліку</a:t>
            </a:r>
            <a:r>
              <a:rPr lang="ru-RU" dirty="0"/>
              <a:t> </a:t>
            </a:r>
            <a:r>
              <a:rPr lang="ru-RU" dirty="0" err="1"/>
              <a:t>лімітів</a:t>
            </a:r>
            <a:r>
              <a:rPr lang="ru-RU" dirty="0"/>
              <a:t> (</a:t>
            </a:r>
            <a:r>
              <a:rPr lang="ru-RU" dirty="0" err="1"/>
              <a:t>обмежень</a:t>
            </a:r>
            <a:r>
              <a:rPr lang="ru-RU" dirty="0"/>
              <a:t>)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 страховика.</a:t>
            </a:r>
          </a:p>
        </p:txBody>
      </p:sp>
    </p:spTree>
    <p:extLst>
      <p:ext uri="{BB962C8B-B14F-4D97-AF65-F5344CB8AC3E}">
        <p14:creationId xmlns:p14="http://schemas.microsoft.com/office/powerpoint/2010/main" val="35102996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560512" y="730999"/>
            <a:ext cx="8640960" cy="36215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 за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дотриманням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 (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створює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підрозділ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контролю за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дотриманням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на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покладається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законодавства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внутрішнім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документам страховика, стандартам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об’єднань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професійних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об’єднань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поширюється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страховика,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нормативно-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актами Регулятора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передбачених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статтею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22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Закону, коли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покладається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головного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-менеджера).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такого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підрозділу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зокрема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включаються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можливого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будь-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змін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вносяться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законодавства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недотримання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норм.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352600" y="4653136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Страховик </a:t>
            </a:r>
            <a:r>
              <a:rPr lang="ru-RU" b="1" dirty="0" err="1"/>
              <a:t>має</a:t>
            </a:r>
            <a:r>
              <a:rPr lang="ru-RU" b="1" dirty="0"/>
              <a:t> право </a:t>
            </a:r>
            <a:r>
              <a:rPr lang="ru-RU" b="1" dirty="0" err="1"/>
              <a:t>визначити</a:t>
            </a:r>
            <a:r>
              <a:rPr lang="ru-RU" b="1" dirty="0"/>
              <a:t> головного </a:t>
            </a:r>
            <a:r>
              <a:rPr lang="ru-RU" b="1" dirty="0" err="1"/>
              <a:t>комплаєнс</a:t>
            </a:r>
            <a:r>
              <a:rPr lang="ru-RU" b="1" dirty="0"/>
              <a:t>-менеджера </a:t>
            </a:r>
            <a:r>
              <a:rPr lang="ru-RU" b="1" dirty="0" err="1"/>
              <a:t>працівником</a:t>
            </a:r>
            <a:r>
              <a:rPr lang="ru-RU" b="1" dirty="0"/>
              <a:t>, </a:t>
            </a:r>
            <a:r>
              <a:rPr lang="ru-RU" b="1" dirty="0" err="1"/>
              <a:t>відповідальним</a:t>
            </a:r>
            <a:r>
              <a:rPr lang="ru-RU" b="1" dirty="0"/>
              <a:t> за </a:t>
            </a:r>
            <a:r>
              <a:rPr lang="ru-RU" b="1" dirty="0" err="1"/>
              <a:t>проведення</a:t>
            </a:r>
            <a:r>
              <a:rPr lang="ru-RU" b="1" dirty="0"/>
              <a:t> </a:t>
            </a:r>
            <a:r>
              <a:rPr lang="ru-RU" b="1" dirty="0" err="1"/>
              <a:t>фінансового</a:t>
            </a:r>
            <a:r>
              <a:rPr lang="ru-RU" b="1" dirty="0"/>
              <a:t> </a:t>
            </a:r>
            <a:r>
              <a:rPr lang="ru-RU" b="1" dirty="0" err="1"/>
              <a:t>моніторингу</a:t>
            </a:r>
            <a:r>
              <a:rPr lang="ru-RU" b="1" dirty="0"/>
              <a:t> та за </a:t>
            </a:r>
            <a:r>
              <a:rPr lang="ru-RU" b="1" dirty="0" err="1"/>
              <a:t>виконання</a:t>
            </a:r>
            <a:r>
              <a:rPr lang="ru-RU" b="1" dirty="0"/>
              <a:t> </a:t>
            </a:r>
            <a:r>
              <a:rPr lang="ru-RU" b="1" dirty="0" err="1"/>
              <a:t>вимог</a:t>
            </a:r>
            <a:r>
              <a:rPr lang="ru-RU" b="1" dirty="0"/>
              <a:t> до </a:t>
            </a:r>
            <a:r>
              <a:rPr lang="ru-RU" b="1" dirty="0" err="1"/>
              <a:t>структури</a:t>
            </a:r>
            <a:r>
              <a:rPr lang="ru-RU" b="1" dirty="0"/>
              <a:t> </a:t>
            </a:r>
            <a:r>
              <a:rPr lang="ru-RU" b="1" dirty="0" err="1"/>
              <a:t>власності</a:t>
            </a:r>
            <a:r>
              <a:rPr lang="ru-RU" b="1" dirty="0"/>
              <a:t> та </a:t>
            </a:r>
            <a:r>
              <a:rPr lang="ru-RU" b="1" dirty="0" err="1"/>
              <a:t>істотної</a:t>
            </a:r>
            <a:r>
              <a:rPr lang="ru-RU" b="1" dirty="0"/>
              <a:t> </a:t>
            </a:r>
            <a:r>
              <a:rPr lang="ru-RU" b="1" dirty="0" err="1"/>
              <a:t>участі</a:t>
            </a:r>
            <a:r>
              <a:rPr lang="ru-RU" b="1" dirty="0"/>
              <a:t> страховика.</a:t>
            </a:r>
          </a:p>
        </p:txBody>
      </p:sp>
    </p:spTree>
    <p:extLst>
      <p:ext uri="{BB962C8B-B14F-4D97-AF65-F5344CB8AC3E}">
        <p14:creationId xmlns:p14="http://schemas.microsoft.com/office/powerpoint/2010/main" val="35102996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308484" y="506243"/>
            <a:ext cx="9289032" cy="6391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Актуарна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функція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забезпечити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актуарної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порядку,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визначеному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нормативно-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актами Регулятора,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Закону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err="1">
                <a:solidFill>
                  <a:srgbClr val="FF0000"/>
                </a:solidFill>
              </a:rPr>
              <a:t>Виконання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актуарної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функції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передбачає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координацію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резервів</a:t>
            </a:r>
            <a:r>
              <a:rPr lang="ru-RU" dirty="0"/>
              <a:t>;</a:t>
            </a:r>
          </a:p>
          <a:p>
            <a:r>
              <a:rPr lang="ru-RU" dirty="0"/>
              <a:t>2)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адекватності</a:t>
            </a:r>
            <a:r>
              <a:rPr lang="ru-RU" dirty="0"/>
              <a:t> та </a:t>
            </a:r>
            <a:r>
              <a:rPr lang="ru-RU" dirty="0" err="1"/>
              <a:t>прийнятності</a:t>
            </a:r>
            <a:r>
              <a:rPr lang="ru-RU" dirty="0"/>
              <a:t> </a:t>
            </a:r>
            <a:r>
              <a:rPr lang="ru-RU" dirty="0" err="1"/>
              <a:t>методологій</a:t>
            </a:r>
            <a:r>
              <a:rPr lang="ru-RU" dirty="0"/>
              <a:t> і моделей,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припущень</a:t>
            </a:r>
            <a:r>
              <a:rPr lang="ru-RU" dirty="0"/>
              <a:t> у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резервів</a:t>
            </a:r>
            <a:r>
              <a:rPr lang="ru-RU" dirty="0"/>
              <a:t>;</a:t>
            </a:r>
          </a:p>
          <a:p>
            <a:r>
              <a:rPr lang="ru-RU" dirty="0"/>
              <a:t>3) </a:t>
            </a:r>
            <a:r>
              <a:rPr lang="ru-RU" dirty="0" err="1"/>
              <a:t>підтвердження</a:t>
            </a:r>
            <a:r>
              <a:rPr lang="ru-RU" dirty="0"/>
              <a:t> </a:t>
            </a:r>
            <a:r>
              <a:rPr lang="ru-RU" dirty="0" err="1"/>
              <a:t>розмірів</a:t>
            </a:r>
            <a:r>
              <a:rPr lang="ru-RU" dirty="0"/>
              <a:t> </a:t>
            </a:r>
            <a:r>
              <a:rPr lang="ru-RU" dirty="0" err="1"/>
              <a:t>сформованих</a:t>
            </a:r>
            <a:r>
              <a:rPr lang="ru-RU" dirty="0"/>
              <a:t>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резервів</a:t>
            </a:r>
            <a:r>
              <a:rPr lang="ru-RU" dirty="0"/>
              <a:t>;</a:t>
            </a:r>
          </a:p>
          <a:p>
            <a:r>
              <a:rPr lang="ru-RU" dirty="0"/>
              <a:t>4) </a:t>
            </a:r>
            <a:r>
              <a:rPr lang="ru-RU" dirty="0" err="1"/>
              <a:t>оцінку</a:t>
            </a:r>
            <a:r>
              <a:rPr lang="ru-RU" dirty="0"/>
              <a:t> </a:t>
            </a:r>
            <a:r>
              <a:rPr lang="ru-RU" dirty="0" err="1"/>
              <a:t>достатності</a:t>
            </a:r>
            <a:r>
              <a:rPr lang="ru-RU" dirty="0"/>
              <a:t> і </a:t>
            </a:r>
            <a:r>
              <a:rPr lang="ru-RU" dirty="0" err="1"/>
              <a:t>якості</a:t>
            </a:r>
            <a:r>
              <a:rPr lang="ru-RU" dirty="0"/>
              <a:t> </a:t>
            </a:r>
            <a:r>
              <a:rPr lang="ru-RU" dirty="0" err="1"/>
              <a:t>даних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використовуються</a:t>
            </a:r>
            <a:r>
              <a:rPr lang="ru-RU" dirty="0"/>
              <a:t> для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резервів</a:t>
            </a:r>
            <a:r>
              <a:rPr lang="ru-RU" dirty="0"/>
              <a:t>;</a:t>
            </a:r>
          </a:p>
          <a:p>
            <a:r>
              <a:rPr lang="ru-RU" dirty="0"/>
              <a:t>5) </a:t>
            </a:r>
            <a:r>
              <a:rPr lang="ru-RU" dirty="0" err="1"/>
              <a:t>порівняння</a:t>
            </a:r>
            <a:r>
              <a:rPr lang="ru-RU" dirty="0"/>
              <a:t> </a:t>
            </a:r>
            <a:r>
              <a:rPr lang="ru-RU" dirty="0" err="1"/>
              <a:t>найкращих</a:t>
            </a:r>
            <a:r>
              <a:rPr lang="ru-RU" dirty="0"/>
              <a:t> </a:t>
            </a:r>
            <a:r>
              <a:rPr lang="ru-RU" dirty="0" err="1"/>
              <a:t>оціночних</a:t>
            </a:r>
            <a:r>
              <a:rPr lang="ru-RU" dirty="0"/>
              <a:t> </a:t>
            </a:r>
            <a:r>
              <a:rPr lang="ru-RU" dirty="0" err="1"/>
              <a:t>значень</a:t>
            </a:r>
            <a:r>
              <a:rPr lang="ru-RU" dirty="0"/>
              <a:t> з </a:t>
            </a:r>
            <a:r>
              <a:rPr lang="ru-RU" dirty="0" err="1"/>
              <a:t>практичними</a:t>
            </a:r>
            <a:r>
              <a:rPr lang="ru-RU" dirty="0"/>
              <a:t> результатами </a:t>
            </a:r>
            <a:r>
              <a:rPr lang="ru-RU" dirty="0" err="1"/>
              <a:t>діяльності</a:t>
            </a:r>
            <a:r>
              <a:rPr lang="ru-RU" dirty="0"/>
              <a:t>;</a:t>
            </a:r>
          </a:p>
          <a:p>
            <a:r>
              <a:rPr lang="ru-RU" dirty="0"/>
              <a:t>6) </a:t>
            </a:r>
            <a:r>
              <a:rPr lang="ru-RU" dirty="0" err="1"/>
              <a:t>інформування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управління</a:t>
            </a:r>
            <a:r>
              <a:rPr lang="ru-RU" dirty="0"/>
              <a:t> страховика та Регулятора про </a:t>
            </a:r>
            <a:r>
              <a:rPr lang="ru-RU" dirty="0" err="1"/>
              <a:t>надійність</a:t>
            </a:r>
            <a:r>
              <a:rPr lang="ru-RU" dirty="0"/>
              <a:t> та </a:t>
            </a:r>
            <a:r>
              <a:rPr lang="ru-RU" dirty="0" err="1"/>
              <a:t>достатність</a:t>
            </a:r>
            <a:r>
              <a:rPr lang="ru-RU" dirty="0"/>
              <a:t> </a:t>
            </a:r>
            <a:r>
              <a:rPr lang="ru-RU" dirty="0" err="1"/>
              <a:t>розрахунків</a:t>
            </a:r>
            <a:r>
              <a:rPr lang="ru-RU" dirty="0"/>
              <a:t>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резервів</a:t>
            </a:r>
            <a:r>
              <a:rPr lang="ru-RU" dirty="0"/>
              <a:t>;</a:t>
            </a:r>
          </a:p>
          <a:p>
            <a:r>
              <a:rPr lang="ru-RU" dirty="0"/>
              <a:t>7) </a:t>
            </a:r>
            <a:r>
              <a:rPr lang="ru-RU" dirty="0" err="1"/>
              <a:t>оцінку</a:t>
            </a:r>
            <a:r>
              <a:rPr lang="ru-RU" dirty="0"/>
              <a:t> та </a:t>
            </a:r>
            <a:r>
              <a:rPr lang="ru-RU" dirty="0" err="1"/>
              <a:t>висловлення</a:t>
            </a:r>
            <a:r>
              <a:rPr lang="ru-RU" dirty="0"/>
              <a:t> думки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</a:t>
            </a:r>
            <a:r>
              <a:rPr lang="ru-RU" dirty="0" err="1"/>
              <a:t>андеррайтингу</a:t>
            </a:r>
            <a:r>
              <a:rPr lang="ru-RU" dirty="0"/>
              <a:t>;</a:t>
            </a:r>
          </a:p>
          <a:p>
            <a:r>
              <a:rPr lang="ru-RU" dirty="0"/>
              <a:t>8) </a:t>
            </a:r>
            <a:r>
              <a:rPr lang="ru-RU" dirty="0" err="1"/>
              <a:t>перевірку</a:t>
            </a:r>
            <a:r>
              <a:rPr lang="ru-RU" dirty="0"/>
              <a:t> </a:t>
            </a:r>
            <a:r>
              <a:rPr lang="ru-RU" dirty="0" err="1"/>
              <a:t>адекватності</a:t>
            </a:r>
            <a:r>
              <a:rPr lang="ru-RU" dirty="0"/>
              <a:t> та </a:t>
            </a:r>
            <a:r>
              <a:rPr lang="ru-RU" dirty="0" err="1"/>
              <a:t>прийнятності</a:t>
            </a:r>
            <a:r>
              <a:rPr lang="ru-RU" dirty="0"/>
              <a:t> </a:t>
            </a:r>
            <a:r>
              <a:rPr lang="ru-RU" dirty="0" err="1"/>
              <a:t>механізмів</a:t>
            </a:r>
            <a:r>
              <a:rPr lang="ru-RU" dirty="0"/>
              <a:t> і умов </a:t>
            </a:r>
            <a:r>
              <a:rPr lang="ru-RU" dirty="0" err="1"/>
              <a:t>перестрахування</a:t>
            </a:r>
            <a:r>
              <a:rPr lang="ru-RU" dirty="0"/>
              <a:t>;</a:t>
            </a:r>
          </a:p>
          <a:p>
            <a:r>
              <a:rPr lang="ru-RU" dirty="0"/>
              <a:t>9) участь у </a:t>
            </a:r>
            <a:r>
              <a:rPr lang="ru-RU" dirty="0" err="1"/>
              <a:t>впровадженні</a:t>
            </a:r>
            <a:r>
              <a:rPr lang="ru-RU" dirty="0"/>
              <a:t> </a:t>
            </a:r>
            <a:r>
              <a:rPr lang="ru-RU" dirty="0" err="1"/>
              <a:t>ефективної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ризиками</a:t>
            </a:r>
            <a:r>
              <a:rPr lang="ru-RU" dirty="0"/>
              <a:t>, </a:t>
            </a:r>
            <a:r>
              <a:rPr lang="ru-RU" dirty="0" err="1"/>
              <a:t>зокрема</a:t>
            </a:r>
            <a:r>
              <a:rPr lang="ru-RU" dirty="0"/>
              <a:t> в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</a:t>
            </a:r>
            <a:r>
              <a:rPr lang="ru-RU" dirty="0" err="1"/>
              <a:t>платоспроможності</a:t>
            </a:r>
            <a:r>
              <a:rPr lang="ru-RU" dirty="0"/>
              <a:t> та </a:t>
            </a:r>
            <a:r>
              <a:rPr lang="ru-RU" dirty="0" err="1"/>
              <a:t>мінімального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;</a:t>
            </a:r>
          </a:p>
          <a:p>
            <a:r>
              <a:rPr lang="ru-RU" dirty="0"/>
              <a:t>10) </a:t>
            </a:r>
            <a:r>
              <a:rPr lang="ru-RU" dirty="0" err="1"/>
              <a:t>іншу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, </a:t>
            </a:r>
            <a:r>
              <a:rPr lang="ru-RU" dirty="0" err="1"/>
              <a:t>визначену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</a:t>
            </a:r>
            <a:r>
              <a:rPr lang="ru-RU" dirty="0" smtClean="0"/>
              <a:t>Регулятора.</a:t>
            </a:r>
          </a:p>
          <a:p>
            <a:endParaRPr lang="ru-RU" sz="1200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Особою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відповідальною</a:t>
            </a:r>
            <a:r>
              <a:rPr lang="ru-RU" b="1" dirty="0">
                <a:solidFill>
                  <a:srgbClr val="FF0000"/>
                </a:solidFill>
              </a:rPr>
              <a:t> за </a:t>
            </a:r>
            <a:r>
              <a:rPr lang="ru-RU" b="1" dirty="0" err="1">
                <a:solidFill>
                  <a:srgbClr val="FF0000"/>
                </a:solidFill>
              </a:rPr>
              <a:t>здійснення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актуарної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функції</a:t>
            </a:r>
            <a:r>
              <a:rPr lang="ru-RU" b="1" dirty="0">
                <a:solidFill>
                  <a:srgbClr val="FF0000"/>
                </a:solidFill>
              </a:rPr>
              <a:t> у страховику, є </a:t>
            </a:r>
            <a:r>
              <a:rPr lang="ru-RU" b="1" dirty="0" err="1">
                <a:solidFill>
                  <a:srgbClr val="FF0000"/>
                </a:solidFill>
              </a:rPr>
              <a:t>відповідальний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актуарій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73237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560512" y="730999"/>
            <a:ext cx="8640960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безперервної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безперервної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стійкості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Регулятор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встановлює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регулярного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оновлення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безперервної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відновлення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(на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випадок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настання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кризових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ситуацій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у тому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погіршення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макроекономічних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умов,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виникнення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несприятливих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ринкових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подій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обсягах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властивих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страховика.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підготовки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оновлення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структури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змісту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плану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безперервної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плану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відновлення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та плану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встановлюються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Законом та нормативно-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актами Регулятора.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зобов’язаний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забезпечувати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безперервне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323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B5DC768-B202-4A81-A375-C33969B92DDA}"/>
              </a:ext>
            </a:extLst>
          </p:cNvPr>
          <p:cNvSpPr txBox="1"/>
          <p:nvPr/>
        </p:nvSpPr>
        <p:spPr>
          <a:xfrm>
            <a:off x="272480" y="692696"/>
            <a:ext cx="635662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Закон </a:t>
            </a:r>
            <a:r>
              <a:rPr lang="ru-RU" b="1" dirty="0" err="1"/>
              <a:t>України</a:t>
            </a:r>
            <a:r>
              <a:rPr lang="ru-RU" b="1" dirty="0"/>
              <a:t> «Про страхування» </a:t>
            </a:r>
            <a:r>
              <a:rPr lang="ru-RU" dirty="0" err="1"/>
              <a:t>регулює</a:t>
            </a:r>
            <a:r>
              <a:rPr lang="ru-RU" dirty="0"/>
              <a:t> </a:t>
            </a:r>
            <a:r>
              <a:rPr lang="ru-RU" dirty="0" err="1"/>
              <a:t>відносини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страхування, </a:t>
            </a:r>
            <a:r>
              <a:rPr lang="ru-RU" dirty="0" err="1"/>
              <a:t>визначає</a:t>
            </a:r>
            <a:r>
              <a:rPr lang="ru-RU" dirty="0"/>
              <a:t> </a:t>
            </a:r>
            <a:r>
              <a:rPr lang="ru-RU" dirty="0" err="1"/>
              <a:t>загальні</a:t>
            </a:r>
            <a:r>
              <a:rPr lang="ru-RU" dirty="0"/>
              <a:t> </a:t>
            </a:r>
            <a:r>
              <a:rPr lang="ru-RU" dirty="0" err="1"/>
              <a:t>правові</a:t>
            </a:r>
            <a:r>
              <a:rPr lang="ru-RU" dirty="0"/>
              <a:t> засади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страхування,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посередницьких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і </a:t>
            </a:r>
            <a:r>
              <a:rPr lang="ru-RU" dirty="0" err="1"/>
              <a:t>спрямований</a:t>
            </a:r>
            <a:r>
              <a:rPr lang="ru-RU" dirty="0"/>
              <a:t> на </a:t>
            </a:r>
            <a:r>
              <a:rPr lang="ru-RU" dirty="0" err="1"/>
              <a:t>посилення</a:t>
            </a:r>
            <a:r>
              <a:rPr lang="ru-RU" dirty="0"/>
              <a:t> </a:t>
            </a:r>
            <a:r>
              <a:rPr lang="ru-RU" dirty="0" err="1"/>
              <a:t>захисту</a:t>
            </a:r>
            <a:r>
              <a:rPr lang="ru-RU" dirty="0"/>
              <a:t> прав та </a:t>
            </a:r>
            <a:r>
              <a:rPr lang="ru-RU" dirty="0" err="1"/>
              <a:t>законних</a:t>
            </a:r>
            <a:r>
              <a:rPr lang="ru-RU" dirty="0"/>
              <a:t> </a:t>
            </a:r>
            <a:r>
              <a:rPr lang="ru-RU" dirty="0" err="1"/>
              <a:t>інтересів</a:t>
            </a:r>
            <a:r>
              <a:rPr lang="ru-RU" dirty="0"/>
              <a:t> </a:t>
            </a:r>
            <a:r>
              <a:rPr lang="ru-RU" dirty="0" err="1"/>
              <a:t>клієнтів</a:t>
            </a:r>
            <a:r>
              <a:rPr lang="ru-RU" dirty="0"/>
              <a:t>, 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споживачів</a:t>
            </a:r>
            <a:r>
              <a:rPr lang="ru-RU" dirty="0"/>
              <a:t>, шляхом </a:t>
            </a:r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/>
              <a:t>вимог</a:t>
            </a:r>
            <a:r>
              <a:rPr lang="ru-RU" dirty="0"/>
              <a:t> до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управління</a:t>
            </a:r>
            <a:r>
              <a:rPr lang="ru-RU" dirty="0"/>
              <a:t>, </a:t>
            </a:r>
            <a:r>
              <a:rPr lang="ru-RU" dirty="0" err="1"/>
              <a:t>платоспроможності</a:t>
            </a:r>
            <a:r>
              <a:rPr lang="ru-RU" dirty="0"/>
              <a:t> </a:t>
            </a:r>
            <a:r>
              <a:rPr lang="ru-RU" dirty="0" err="1"/>
              <a:t>страховиків</a:t>
            </a:r>
            <a:r>
              <a:rPr lang="ru-RU" dirty="0"/>
              <a:t>, </a:t>
            </a:r>
            <a:r>
              <a:rPr lang="ru-RU" dirty="0" err="1"/>
              <a:t>філій</a:t>
            </a:r>
            <a:r>
              <a:rPr lang="ru-RU" dirty="0"/>
              <a:t> </a:t>
            </a:r>
            <a:r>
              <a:rPr lang="ru-RU" dirty="0" err="1"/>
              <a:t>страховиків-нерезидентів</a:t>
            </a:r>
            <a:r>
              <a:rPr lang="ru-RU" dirty="0"/>
              <a:t> на </a:t>
            </a:r>
            <a:r>
              <a:rPr lang="ru-RU" dirty="0" err="1"/>
              <a:t>території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та </a:t>
            </a:r>
            <a:r>
              <a:rPr lang="ru-RU" dirty="0" err="1"/>
              <a:t>розкриття</a:t>
            </a:r>
            <a:r>
              <a:rPr lang="ru-RU" dirty="0"/>
              <a:t> ними </a:t>
            </a:r>
            <a:r>
              <a:rPr lang="ru-RU" dirty="0" err="1"/>
              <a:t>інформації</a:t>
            </a:r>
            <a:r>
              <a:rPr lang="ru-RU" dirty="0"/>
              <a:t>, </a:t>
            </a:r>
            <a:r>
              <a:rPr lang="ru-RU" dirty="0" err="1"/>
              <a:t>встановлює</a:t>
            </a:r>
            <a:r>
              <a:rPr lang="ru-RU" dirty="0"/>
              <a:t> </a:t>
            </a:r>
            <a:r>
              <a:rPr lang="ru-RU" dirty="0" err="1"/>
              <a:t>вимоги</a:t>
            </a:r>
            <a:r>
              <a:rPr lang="ru-RU" dirty="0"/>
              <a:t> до порядку </a:t>
            </a:r>
            <a:r>
              <a:rPr lang="ru-RU" dirty="0" err="1"/>
              <a:t>укладання</a:t>
            </a:r>
            <a:r>
              <a:rPr lang="ru-RU" dirty="0"/>
              <a:t>, </a:t>
            </a:r>
            <a:r>
              <a:rPr lang="ru-RU" dirty="0" err="1"/>
              <a:t>обслуговування</a:t>
            </a:r>
            <a:r>
              <a:rPr lang="ru-RU" dirty="0"/>
              <a:t> та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договорів</a:t>
            </a:r>
            <a:r>
              <a:rPr lang="ru-RU" dirty="0"/>
              <a:t> страхування та </a:t>
            </a:r>
            <a:r>
              <a:rPr lang="ru-RU" dirty="0" err="1"/>
              <a:t>перестрахування</a:t>
            </a:r>
            <a:r>
              <a:rPr lang="ru-RU" dirty="0"/>
              <a:t>, </a:t>
            </a:r>
            <a:r>
              <a:rPr lang="ru-RU" dirty="0" err="1"/>
              <a:t>врегульовує</a:t>
            </a:r>
            <a:r>
              <a:rPr lang="ru-RU" dirty="0"/>
              <a:t> </a:t>
            </a:r>
            <a:r>
              <a:rPr lang="ru-RU" dirty="0" err="1"/>
              <a:t>питання</a:t>
            </a:r>
            <a:r>
              <a:rPr lang="ru-RU" dirty="0"/>
              <a:t> </a:t>
            </a:r>
            <a:r>
              <a:rPr lang="ru-RU" dirty="0" err="1"/>
              <a:t>інформаційного</a:t>
            </a:r>
            <a:r>
              <a:rPr lang="ru-RU" dirty="0"/>
              <a:t>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договорів</a:t>
            </a:r>
            <a:r>
              <a:rPr lang="ru-RU" dirty="0"/>
              <a:t> страхування та </a:t>
            </a:r>
            <a:r>
              <a:rPr lang="ru-RU" dirty="0" err="1"/>
              <a:t>перестрахування</a:t>
            </a:r>
            <a:r>
              <a:rPr lang="ru-RU" dirty="0"/>
              <a:t> і </a:t>
            </a:r>
            <a:r>
              <a:rPr lang="ru-RU" dirty="0" err="1"/>
              <a:t>дій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передують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укладанню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державне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та </a:t>
            </a:r>
            <a:r>
              <a:rPr lang="ru-RU" dirty="0" err="1"/>
              <a:t>нагляд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страхування.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845CD58-E44E-41A7-94AF-072281AE9E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9000" y="2082020"/>
            <a:ext cx="2047875" cy="158115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DFA1FB0F-D205-4FDC-8626-840492C7181D}"/>
              </a:ext>
            </a:extLst>
          </p:cNvPr>
          <p:cNvSpPr txBox="1"/>
          <p:nvPr/>
        </p:nvSpPr>
        <p:spPr>
          <a:xfrm>
            <a:off x="3368824" y="4386015"/>
            <a:ext cx="5746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Сфера </a:t>
            </a:r>
            <a:r>
              <a:rPr lang="ru-RU" b="1" dirty="0" err="1"/>
              <a:t>застосування</a:t>
            </a:r>
            <a:r>
              <a:rPr lang="ru-RU" b="1" dirty="0"/>
              <a:t> Закону:</a:t>
            </a:r>
          </a:p>
          <a:p>
            <a:r>
              <a:rPr lang="ru-RU" dirty="0"/>
              <a:t>Закон </a:t>
            </a:r>
            <a:r>
              <a:rPr lang="ru-RU" dirty="0" err="1"/>
              <a:t>Україіни</a:t>
            </a:r>
            <a:r>
              <a:rPr lang="ru-RU" dirty="0"/>
              <a:t> «Про страхування» </a:t>
            </a:r>
            <a:r>
              <a:rPr lang="ru-RU" dirty="0" err="1"/>
              <a:t>регулює</a:t>
            </a:r>
            <a:r>
              <a:rPr lang="ru-RU" dirty="0"/>
              <a:t> </a:t>
            </a:r>
            <a:r>
              <a:rPr lang="ru-RU" dirty="0" err="1"/>
              <a:t>загальні</a:t>
            </a:r>
            <a:r>
              <a:rPr lang="ru-RU" dirty="0"/>
              <a:t> засади </a:t>
            </a:r>
            <a:r>
              <a:rPr lang="ru-RU" dirty="0" err="1"/>
              <a:t>функціонування</a:t>
            </a:r>
            <a:r>
              <a:rPr lang="ru-RU" dirty="0"/>
              <a:t> ринку страхування та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учасників</a:t>
            </a:r>
            <a:r>
              <a:rPr lang="ru-RU" dirty="0"/>
              <a:t>, </a:t>
            </a:r>
            <a:r>
              <a:rPr lang="ru-RU" dirty="0" err="1"/>
              <a:t>особливості</a:t>
            </a:r>
            <a:r>
              <a:rPr lang="ru-RU" dirty="0"/>
              <a:t> державного </a:t>
            </a:r>
            <a:r>
              <a:rPr lang="ru-RU" dirty="0" err="1"/>
              <a:t>регулювання</a:t>
            </a:r>
            <a:r>
              <a:rPr lang="ru-RU" dirty="0"/>
              <a:t> та </a:t>
            </a:r>
            <a:r>
              <a:rPr lang="ru-RU" dirty="0" err="1"/>
              <a:t>нагляду</a:t>
            </a:r>
            <a:r>
              <a:rPr lang="ru-RU" dirty="0"/>
              <a:t> за </a:t>
            </a:r>
            <a:r>
              <a:rPr lang="ru-RU" dirty="0" err="1"/>
              <a:t>діяльністю</a:t>
            </a:r>
            <a:r>
              <a:rPr lang="ru-RU" dirty="0"/>
              <a:t> на ринку страхування,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захисту</a:t>
            </a:r>
            <a:r>
              <a:rPr lang="ru-RU" dirty="0"/>
              <a:t> прав та </a:t>
            </a:r>
            <a:r>
              <a:rPr lang="ru-RU" dirty="0" err="1"/>
              <a:t>законних</a:t>
            </a:r>
            <a:r>
              <a:rPr lang="ru-RU" dirty="0"/>
              <a:t> </a:t>
            </a:r>
            <a:r>
              <a:rPr lang="ru-RU" dirty="0" err="1"/>
              <a:t>інтересів</a:t>
            </a:r>
            <a:r>
              <a:rPr lang="ru-RU" dirty="0"/>
              <a:t> </a:t>
            </a:r>
            <a:r>
              <a:rPr lang="ru-RU" dirty="0" err="1"/>
              <a:t>клієнтів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128464" y="506243"/>
            <a:ext cx="9577064" cy="64838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страховиком особи</a:t>
            </a:r>
          </a:p>
          <a:p>
            <a:pPr indent="285750" algn="just">
              <a:spcAft>
                <a:spcPts val="750"/>
              </a:spcAft>
              <a:defRPr/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контролери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особи,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істотну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участь у страховику, та особи, через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здійснюють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опосередковане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володіння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істотною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страховику;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аудитор,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відповідальний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актуарій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члени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комітетів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ради страховика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виконавчого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органу страховика;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споріднені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афілійовані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особи страховика, у тому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учасники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власники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істотної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споріднених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афілійованих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особах страховика;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юридичних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спорідненими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афілійованими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особами страховика,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аудитор,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відповідальний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актуарій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асоційовані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фізичних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пунктах 1-6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юридичні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особи,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фізичні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особи,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частині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є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керівниками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власниками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істотної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будь-яка особа, через яку проводиться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операція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інтересах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пунктах 1-8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376936" y="506243"/>
            <a:ext cx="53202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Страховик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з’ясовувати</a:t>
            </a:r>
            <a:r>
              <a:rPr lang="ru-RU" b="1" dirty="0"/>
              <a:t> </a:t>
            </a:r>
            <a:r>
              <a:rPr lang="ru-RU" b="1" dirty="0" err="1"/>
              <a:t>пов’язаність</a:t>
            </a:r>
            <a:r>
              <a:rPr lang="ru-RU" b="1" dirty="0"/>
              <a:t> особи до </a:t>
            </a:r>
            <a:r>
              <a:rPr lang="ru-RU" b="1" dirty="0" err="1"/>
              <a:t>встановлення</a:t>
            </a:r>
            <a:r>
              <a:rPr lang="ru-RU" b="1" dirty="0"/>
              <a:t> </a:t>
            </a:r>
            <a:r>
              <a:rPr lang="ru-RU" b="1" dirty="0" err="1"/>
              <a:t>договірних</a:t>
            </a:r>
            <a:r>
              <a:rPr lang="ru-RU" b="1" dirty="0"/>
              <a:t> </a:t>
            </a:r>
            <a:r>
              <a:rPr lang="ru-RU" b="1" dirty="0" err="1"/>
              <a:t>відносин</a:t>
            </a:r>
            <a:r>
              <a:rPr lang="ru-RU" b="1" dirty="0"/>
              <a:t> та/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проведення</a:t>
            </a:r>
            <a:r>
              <a:rPr lang="ru-RU" b="1" dirty="0"/>
              <a:t> з такою особою </a:t>
            </a:r>
            <a:r>
              <a:rPr lang="ru-RU" b="1" dirty="0" err="1"/>
              <a:t>операції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922208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Ключові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етапи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реалізації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страхових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продуктів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A93A9D7-90B6-48BD-9CA8-C5EE5AEFC6B5}"/>
              </a:ext>
            </a:extLst>
          </p:cNvPr>
          <p:cNvSpPr txBox="1"/>
          <p:nvPr/>
        </p:nvSpPr>
        <p:spPr>
          <a:xfrm>
            <a:off x="272096" y="692696"/>
            <a:ext cx="92534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x-none" dirty="0">
                <a:solidFill>
                  <a:prstClr val="black"/>
                </a:solidFill>
              </a:rPr>
              <a:t>Діяльність з реалізації страхових продуктів здійснюється страховиком, страховим</a:t>
            </a:r>
            <a:r>
              <a:rPr lang="uk-UA" dirty="0">
                <a:solidFill>
                  <a:prstClr val="black"/>
                </a:solidFill>
              </a:rPr>
              <a:t> </a:t>
            </a:r>
            <a:r>
              <a:rPr lang="x-none" dirty="0">
                <a:solidFill>
                  <a:prstClr val="black"/>
                </a:solidFill>
              </a:rPr>
              <a:t>посередником (крім перестрахового брокера) та включає такі </a:t>
            </a:r>
            <a:r>
              <a:rPr lang="x-none" b="1" dirty="0">
                <a:solidFill>
                  <a:prstClr val="black"/>
                </a:solidFill>
              </a:rPr>
              <a:t>напрями діяльності</a:t>
            </a:r>
            <a:r>
              <a:rPr lang="x-none" dirty="0">
                <a:solidFill>
                  <a:prstClr val="black"/>
                </a:solidFill>
              </a:rPr>
              <a:t>:</a:t>
            </a:r>
            <a:endParaRPr lang="uk-UA" dirty="0">
              <a:solidFill>
                <a:prstClr val="black"/>
              </a:solidFill>
            </a:endParaRPr>
          </a:p>
          <a:p>
            <a:pPr algn="just"/>
            <a:endParaRPr lang="uk-UA" dirty="0">
              <a:solidFill>
                <a:prstClr val="black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0EBEE5E-A732-4852-BCE2-EE8081692CC3}"/>
              </a:ext>
            </a:extLst>
          </p:cNvPr>
          <p:cNvSpPr txBox="1"/>
          <p:nvPr/>
        </p:nvSpPr>
        <p:spPr>
          <a:xfrm>
            <a:off x="1105744" y="5190347"/>
            <a:ext cx="8388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отримання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</a:t>
            </a:r>
            <a:r>
              <a:rPr lang="ru-RU" dirty="0">
                <a:solidFill>
                  <a:prstClr val="black"/>
                </a:solidFill>
              </a:rPr>
              <a:t> страховика та </a:t>
            </a:r>
            <a:r>
              <a:rPr lang="ru-RU" dirty="0" err="1">
                <a:solidFill>
                  <a:prstClr val="black"/>
                </a:solidFill>
              </a:rPr>
              <a:t>її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клієнту</a:t>
            </a:r>
            <a:r>
              <a:rPr lang="ru-RU" dirty="0">
                <a:solidFill>
                  <a:prstClr val="black"/>
                </a:solidFill>
              </a:rPr>
              <a:t>.</a:t>
            </a:r>
            <a:endParaRPr lang="x-none" dirty="0">
              <a:solidFill>
                <a:prstClr val="black"/>
              </a:solidFill>
            </a:endParaRPr>
          </a:p>
        </p:txBody>
      </p:sp>
      <p:sp>
        <p:nvSpPr>
          <p:cNvPr id="3" name="Стрелка: вправо 2">
            <a:extLst>
              <a:ext uri="{FF2B5EF4-FFF2-40B4-BE49-F238E27FC236}">
                <a16:creationId xmlns:a16="http://schemas.microsoft.com/office/drawing/2014/main" xmlns="" id="{61BE64FA-6367-48BF-8984-94E1CDCEB543}"/>
              </a:ext>
            </a:extLst>
          </p:cNvPr>
          <p:cNvSpPr/>
          <p:nvPr/>
        </p:nvSpPr>
        <p:spPr>
          <a:xfrm>
            <a:off x="272096" y="1774997"/>
            <a:ext cx="656716" cy="305990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0D05C00-3A98-4803-A24F-4BFA2A495059}"/>
              </a:ext>
            </a:extLst>
          </p:cNvPr>
          <p:cNvSpPr txBox="1"/>
          <p:nvPr/>
        </p:nvSpPr>
        <p:spPr>
          <a:xfrm>
            <a:off x="1136576" y="1471421"/>
            <a:ext cx="838893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проведення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маркетингових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рекламних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підготовчих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заходів</a:t>
            </a:r>
            <a:r>
              <a:rPr lang="ru-RU" dirty="0">
                <a:solidFill>
                  <a:prstClr val="black"/>
                </a:solidFill>
              </a:rPr>
              <a:t> для </a:t>
            </a:r>
            <a:r>
              <a:rPr lang="ru-RU" dirty="0" err="1">
                <a:solidFill>
                  <a:prstClr val="black"/>
                </a:solidFill>
              </a:rPr>
              <a:t>укладення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договорів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надання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інформації</a:t>
            </a:r>
            <a:r>
              <a:rPr lang="ru-RU" dirty="0">
                <a:solidFill>
                  <a:prstClr val="black"/>
                </a:solidFill>
              </a:rPr>
              <a:t> про </a:t>
            </a:r>
            <a:r>
              <a:rPr lang="ru-RU" dirty="0" err="1">
                <a:solidFill>
                  <a:prstClr val="black"/>
                </a:solidFill>
              </a:rPr>
              <a:t>умови</a:t>
            </a:r>
            <a:r>
              <a:rPr lang="ru-RU" dirty="0">
                <a:solidFill>
                  <a:prstClr val="black"/>
                </a:solidFill>
              </a:rPr>
              <a:t> договору, </a:t>
            </a:r>
            <a:r>
              <a:rPr lang="ru-RU" dirty="0" err="1">
                <a:solidFill>
                  <a:prstClr val="black"/>
                </a:solidFill>
              </a:rPr>
              <a:t>консультування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критеріями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клієнтів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</p:txBody>
      </p:sp>
      <p:sp>
        <p:nvSpPr>
          <p:cNvPr id="15" name="Стрелка: вправо 14">
            <a:extLst>
              <a:ext uri="{FF2B5EF4-FFF2-40B4-BE49-F238E27FC236}">
                <a16:creationId xmlns:a16="http://schemas.microsoft.com/office/drawing/2014/main" xmlns="" id="{78EA0ACD-ED01-4A50-BD70-8E52FE28E101}"/>
              </a:ext>
            </a:extLst>
          </p:cNvPr>
          <p:cNvSpPr/>
          <p:nvPr/>
        </p:nvSpPr>
        <p:spPr>
          <a:xfrm>
            <a:off x="272096" y="2515691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  <p:sp>
        <p:nvSpPr>
          <p:cNvPr id="17" name="Стрелка: вправо 16">
            <a:extLst>
              <a:ext uri="{FF2B5EF4-FFF2-40B4-BE49-F238E27FC236}">
                <a16:creationId xmlns:a16="http://schemas.microsoft.com/office/drawing/2014/main" xmlns="" id="{E37DDB86-1739-4102-86A3-6F533CF63F60}"/>
              </a:ext>
            </a:extLst>
          </p:cNvPr>
          <p:cNvSpPr/>
          <p:nvPr/>
        </p:nvSpPr>
        <p:spPr>
          <a:xfrm>
            <a:off x="272096" y="4524459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xmlns="" id="{8E3AA9CF-5B2F-4E9B-9D11-5D1D914EEF7B}"/>
              </a:ext>
            </a:extLst>
          </p:cNvPr>
          <p:cNvSpPr/>
          <p:nvPr/>
        </p:nvSpPr>
        <p:spPr>
          <a:xfrm>
            <a:off x="272096" y="3221917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  <p:sp>
        <p:nvSpPr>
          <p:cNvPr id="19" name="Стрелка: вправо 18">
            <a:extLst>
              <a:ext uri="{FF2B5EF4-FFF2-40B4-BE49-F238E27FC236}">
                <a16:creationId xmlns:a16="http://schemas.microsoft.com/office/drawing/2014/main" xmlns="" id="{EDBE3C68-3CBE-4EC1-B1F2-BE8002A4F39B}"/>
              </a:ext>
            </a:extLst>
          </p:cNvPr>
          <p:cNvSpPr/>
          <p:nvPr/>
        </p:nvSpPr>
        <p:spPr>
          <a:xfrm>
            <a:off x="272096" y="3821915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2E14B0D8-D06D-4089-B6B2-D202621F41FA}"/>
              </a:ext>
            </a:extLst>
          </p:cNvPr>
          <p:cNvSpPr txBox="1"/>
          <p:nvPr/>
        </p:nvSpPr>
        <p:spPr>
          <a:xfrm>
            <a:off x="1105744" y="2479603"/>
            <a:ext cx="8388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пропонування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консультування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підготовка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клієнта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укладання</a:t>
            </a:r>
            <a:r>
              <a:rPr lang="ru-RU" dirty="0">
                <a:solidFill>
                  <a:prstClr val="black"/>
                </a:solidFill>
              </a:rPr>
              <a:t> договору;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AA883E7B-B61C-406E-B80B-6E81153A152F}"/>
              </a:ext>
            </a:extLst>
          </p:cNvPr>
          <p:cNvSpPr txBox="1"/>
          <p:nvPr/>
        </p:nvSpPr>
        <p:spPr>
          <a:xfrm>
            <a:off x="1136576" y="3042768"/>
            <a:ext cx="83889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укладання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внесення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змін</a:t>
            </a:r>
            <a:r>
              <a:rPr lang="ru-RU" dirty="0">
                <a:solidFill>
                  <a:prstClr val="black"/>
                </a:solidFill>
              </a:rPr>
              <a:t> до договору, </a:t>
            </a:r>
            <a:r>
              <a:rPr lang="ru-RU" dirty="0" err="1">
                <a:solidFill>
                  <a:prstClr val="black"/>
                </a:solidFill>
              </a:rPr>
              <a:t>оцінювання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оформлення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документів</a:t>
            </a:r>
            <a:r>
              <a:rPr lang="ru-RU" dirty="0">
                <a:solidFill>
                  <a:prstClr val="black"/>
                </a:solidFill>
              </a:rPr>
              <a:t> і </a:t>
            </a:r>
            <a:r>
              <a:rPr lang="ru-RU" dirty="0" err="1">
                <a:solidFill>
                  <a:prstClr val="black"/>
                </a:solidFill>
              </a:rPr>
              <a:t>розрахунків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щодо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премії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6CA95A2A-7A73-422B-80A5-50491D5CC10B}"/>
              </a:ext>
            </a:extLst>
          </p:cNvPr>
          <p:cNvSpPr txBox="1"/>
          <p:nvPr/>
        </p:nvSpPr>
        <p:spPr>
          <a:xfrm>
            <a:off x="1105744" y="3787172"/>
            <a:ext cx="8388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отримання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клієнта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перерахування</a:t>
            </a:r>
            <a:r>
              <a:rPr lang="ru-RU" dirty="0">
                <a:solidFill>
                  <a:prstClr val="black"/>
                </a:solidFill>
              </a:rPr>
              <a:t> страховику;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E3F2C7B2-EF0E-4308-B9F8-741250BA2FFF}"/>
              </a:ext>
            </a:extLst>
          </p:cNvPr>
          <p:cNvSpPr txBox="1"/>
          <p:nvPr/>
        </p:nvSpPr>
        <p:spPr>
          <a:xfrm>
            <a:off x="1136576" y="4350260"/>
            <a:ext cx="83889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оформлення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документів</a:t>
            </a:r>
            <a:r>
              <a:rPr lang="ru-RU" dirty="0">
                <a:solidFill>
                  <a:prstClr val="black"/>
                </a:solidFill>
              </a:rPr>
              <a:t> для </a:t>
            </a:r>
            <a:r>
              <a:rPr lang="ru-RU" dirty="0" err="1">
                <a:solidFill>
                  <a:prstClr val="black"/>
                </a:solidFill>
              </a:rPr>
              <a:t>здійснення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виплати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організація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врегулювання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</p:txBody>
      </p:sp>
      <p:sp>
        <p:nvSpPr>
          <p:cNvPr id="26" name="Стрелка: вправо 25">
            <a:extLst>
              <a:ext uri="{FF2B5EF4-FFF2-40B4-BE49-F238E27FC236}">
                <a16:creationId xmlns:a16="http://schemas.microsoft.com/office/drawing/2014/main" xmlns="" id="{5F6693BD-94CA-49AF-AB80-C3DB00DFED7E}"/>
              </a:ext>
            </a:extLst>
          </p:cNvPr>
          <p:cNvSpPr/>
          <p:nvPr/>
        </p:nvSpPr>
        <p:spPr>
          <a:xfrm>
            <a:off x="272096" y="5230997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5579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Принципи </a:t>
            </a:r>
            <a:r>
              <a:rPr lang="uk-UA" sz="2400" b="1" kern="0" dirty="0" smtClean="0">
                <a:solidFill>
                  <a:prstClr val="white"/>
                </a:solidFill>
                <a:cs typeface="Times New Roman" pitchFamily="18" charset="0"/>
              </a:rPr>
              <a:t>діяльності </a:t>
            </a: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 реалізації страхових продуктів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4CB936DC-659B-4959-A1B6-BCB733E6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7186783"/>
              </p:ext>
            </p:extLst>
          </p:nvPr>
        </p:nvGraphicFramePr>
        <p:xfrm>
          <a:off x="200472" y="908720"/>
          <a:ext cx="950505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20019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Вимоги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до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страхових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посередників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5DF4BD0-78D4-4723-8293-7EB55EE40A99}"/>
              </a:ext>
            </a:extLst>
          </p:cNvPr>
          <p:cNvSpPr txBox="1"/>
          <p:nvPr/>
        </p:nvSpPr>
        <p:spPr>
          <a:xfrm>
            <a:off x="272480" y="4140440"/>
            <a:ext cx="9361040" cy="2177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x-none" sz="1100" dirty="0">
              <a:solidFill>
                <a:prstClr val="black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x-none" sz="1400" b="1" dirty="0">
                <a:solidFill>
                  <a:prstClr val="black"/>
                </a:solidFill>
              </a:rPr>
              <a:t>Відсутність ділової репутації вважається встановленою, якщо особа: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>
                <a:solidFill>
                  <a:prstClr val="black"/>
                </a:solidFill>
              </a:rPr>
              <a:t>позбавлена права займати посади або була виключена з Реєстру посередників за порушення</a:t>
            </a:r>
            <a:r>
              <a:rPr lang="uk-UA" sz="1400" dirty="0">
                <a:solidFill>
                  <a:prstClr val="black"/>
                </a:solidFill>
              </a:rPr>
              <a:t>, </a:t>
            </a:r>
            <a:r>
              <a:rPr lang="x-none" sz="1400" dirty="0">
                <a:solidFill>
                  <a:prstClr val="black"/>
                </a:solidFill>
              </a:rPr>
              <a:t>—</a:t>
            </a:r>
            <a:r>
              <a:rPr lang="uk-UA" sz="1400" dirty="0">
                <a:solidFill>
                  <a:prstClr val="black"/>
                </a:solidFill>
              </a:rPr>
              <a:t> протягом 3 років</a:t>
            </a:r>
            <a:r>
              <a:rPr lang="x-none" sz="1400" dirty="0">
                <a:solidFill>
                  <a:prstClr val="black"/>
                </a:solidFill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>
                <a:solidFill>
                  <a:prstClr val="black"/>
                </a:solidFill>
              </a:rPr>
              <a:t>має непогашену судимість за економічні злочини;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>
                <a:solidFill>
                  <a:prstClr val="black"/>
                </a:solidFill>
              </a:rPr>
              <a:t>була пов’язана з фінансовою установою, яка втратила ліцензію або перебувала під тимчасовою</a:t>
            </a:r>
            <a:r>
              <a:rPr lang="uk-UA" sz="1400" dirty="0">
                <a:solidFill>
                  <a:prstClr val="black"/>
                </a:solidFill>
              </a:rPr>
              <a:t> </a:t>
            </a:r>
            <a:r>
              <a:rPr lang="x-none" sz="1400" dirty="0">
                <a:solidFill>
                  <a:prstClr val="black"/>
                </a:solidFill>
              </a:rPr>
              <a:t>адміністрацією, — протягом 5 років;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>
                <a:solidFill>
                  <a:prstClr val="black"/>
                </a:solidFill>
              </a:rPr>
              <a:t>керувала або володіла істотною участю у фінансовій установі,</a:t>
            </a:r>
            <a:r>
              <a:rPr lang="uk-UA" sz="1400" dirty="0">
                <a:solidFill>
                  <a:prstClr val="black"/>
                </a:solidFill>
              </a:rPr>
              <a:t> </a:t>
            </a:r>
            <a:r>
              <a:rPr lang="x-none" sz="1400" dirty="0">
                <a:solidFill>
                  <a:prstClr val="black"/>
                </a:solidFill>
              </a:rPr>
              <a:t>що стала банкрутом або ліквідована, —</a:t>
            </a:r>
            <a:r>
              <a:rPr lang="uk-UA" sz="1400" dirty="0">
                <a:solidFill>
                  <a:prstClr val="black"/>
                </a:solidFill>
              </a:rPr>
              <a:t> </a:t>
            </a:r>
            <a:r>
              <a:rPr lang="x-none" sz="1400" dirty="0">
                <a:solidFill>
                  <a:prstClr val="black"/>
                </a:solidFill>
              </a:rPr>
              <a:t>протягом 10 років;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>
                <a:solidFill>
                  <a:prstClr val="black"/>
                </a:solidFill>
              </a:rPr>
              <a:t>фігурує в санкційних списках або має зв’язок із терористичною діяльністю чи агресією проти України.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xmlns="" id="{92D90E3E-1BC6-409E-BC68-5D4DC5479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2770501"/>
              </p:ext>
            </p:extLst>
          </p:nvPr>
        </p:nvGraphicFramePr>
        <p:xfrm>
          <a:off x="4532676" y="332656"/>
          <a:ext cx="5832648" cy="4563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98EC2A4-F224-4AC3-9156-E8163A111131}"/>
              </a:ext>
            </a:extLst>
          </p:cNvPr>
          <p:cNvSpPr txBox="1"/>
          <p:nvPr/>
        </p:nvSpPr>
        <p:spPr>
          <a:xfrm>
            <a:off x="272480" y="996729"/>
            <a:ext cx="4680520" cy="263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1600" b="1" dirty="0">
                <a:solidFill>
                  <a:prstClr val="black"/>
                </a:solidFill>
              </a:rPr>
              <a:t>Д</a:t>
            </a:r>
            <a:r>
              <a:rPr lang="x-none" sz="1600" b="1" dirty="0">
                <a:solidFill>
                  <a:prstClr val="black"/>
                </a:solidFill>
              </a:rPr>
              <a:t>ля здійснення діяльності з реалізації страхових та/або</a:t>
            </a:r>
            <a:r>
              <a:rPr lang="en-US" sz="1600" b="1" dirty="0">
                <a:solidFill>
                  <a:prstClr val="black"/>
                </a:solidFill>
              </a:rPr>
              <a:t> </a:t>
            </a:r>
            <a:r>
              <a:rPr lang="x-none" sz="1600" b="1" dirty="0">
                <a:solidFill>
                  <a:prstClr val="black"/>
                </a:solidFill>
              </a:rPr>
              <a:t>перестрахових продуктів усі посередники — як фізичні особи, так і ФОПи, а також працівники та керівники з</a:t>
            </a:r>
            <a:r>
              <a:rPr lang="en-US" sz="1600" b="1" dirty="0">
                <a:solidFill>
                  <a:prstClr val="black"/>
                </a:solidFill>
              </a:rPr>
              <a:t> </a:t>
            </a:r>
            <a:r>
              <a:rPr lang="x-none" sz="1600" b="1" dirty="0">
                <a:solidFill>
                  <a:prstClr val="black"/>
                </a:solidFill>
              </a:rPr>
              <a:t>реалізації страховиків, юридичних осіб-посередників і представництв нерезидентів</a:t>
            </a:r>
            <a:r>
              <a:rPr lang="en-US" sz="1600" b="1" dirty="0">
                <a:solidFill>
                  <a:prstClr val="black"/>
                </a:solidFill>
              </a:rPr>
              <a:t> </a:t>
            </a:r>
            <a:r>
              <a:rPr lang="x-none" sz="1600" b="1" dirty="0">
                <a:solidFill>
                  <a:prstClr val="black"/>
                </a:solidFill>
              </a:rPr>
              <a:t>— повинні до початку та</a:t>
            </a:r>
            <a:r>
              <a:rPr lang="en-US" sz="1600" b="1" dirty="0">
                <a:solidFill>
                  <a:prstClr val="black"/>
                </a:solidFill>
              </a:rPr>
              <a:t> </a:t>
            </a:r>
            <a:r>
              <a:rPr lang="x-none" sz="1600" b="1" dirty="0">
                <a:solidFill>
                  <a:prstClr val="black"/>
                </a:solidFill>
              </a:rPr>
              <a:t>протягом усієї діяльності відповідати таким вимогам:</a:t>
            </a:r>
          </a:p>
        </p:txBody>
      </p:sp>
    </p:spTree>
    <p:extLst>
      <p:ext uri="{BB962C8B-B14F-4D97-AF65-F5344CB8AC3E}">
        <p14:creationId xmlns:p14="http://schemas.microsoft.com/office/powerpoint/2010/main" val="34254562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Навчальні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якими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здійснюється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підготовка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кваліфікації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посередників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Регулятор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визначає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навчальних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підготовка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кваліфікації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навчальні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мінімального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обсягу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навичок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працівників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необхідного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такими особами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обов’язків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та/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продуктів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Навчальні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тестування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розробляються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затверджуються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страховиком,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страховим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брокером,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перестраховим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брокером та/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закладами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першої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статті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2208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Навчальна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програма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передбачати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здобуття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навичок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285750" algn="just">
              <a:spcAft>
                <a:spcPts val="750"/>
              </a:spcAft>
              <a:defRPr/>
            </a:pP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законодавства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яке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регулює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відносини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пенсійного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стану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ринку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ринків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фінансових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порядку та умов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перестрахування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порядку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порядку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укладення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договорів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перестрахування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порядку та умов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страхової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виплати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захисту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споживачів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(у тому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вирішення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спорів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indent="285750" algn="just">
              <a:spcAft>
                <a:spcPts val="750"/>
              </a:spcAft>
              <a:defRPr/>
            </a:pP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Тривалість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становити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15 годин на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рік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637" y="4067856"/>
            <a:ext cx="2011363" cy="16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3390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здійснюють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виконують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трудові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обов’язки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з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та/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перестрахових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продуктів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працівники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початку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своєї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зобов’язані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пройти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навчальними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програмами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статті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83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Закону «Про </a:t>
            </a:r>
            <a:r>
              <a:rPr lang="ru-RU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підтвердити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необхідний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порядку,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визначеному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нормативно-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правовими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актами Регулятора.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проводитися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будь-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якою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формою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здобуття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визначеною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Законом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"Про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освіту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у тому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використанням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інформаційно-комунікаційних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технологій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Таке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здійснювати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страховики,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страхові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та/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суб’єкти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освітніх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професійної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Організацію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працівників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агентів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додаткових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агентів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субагентів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забезпечують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страховики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6925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продукт,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пропонується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клієнту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потребам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укладення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 (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на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підставі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отриманої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з’ясувати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потреби та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метою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 та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 (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запропонувати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клієнту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заповнити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заяву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встановленою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страховиком формою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потреби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специфіки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складності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страхового продукту та/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типу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6" y="4953892"/>
            <a:ext cx="2371725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36776" y="4721662"/>
            <a:ext cx="6719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Перед </a:t>
            </a:r>
            <a:r>
              <a:rPr lang="ru-RU" b="1" dirty="0" err="1"/>
              <a:t>укладенням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страховик (</a:t>
            </a:r>
            <a:r>
              <a:rPr lang="ru-RU" b="1" dirty="0" err="1"/>
              <a:t>страховий</a:t>
            </a:r>
            <a:r>
              <a:rPr lang="ru-RU" b="1" dirty="0"/>
              <a:t> </a:t>
            </a:r>
            <a:r>
              <a:rPr lang="ru-RU" b="1" dirty="0" err="1"/>
              <a:t>посередник</a:t>
            </a:r>
            <a:r>
              <a:rPr lang="ru-RU" b="1" dirty="0"/>
              <a:t>)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забезпечити</a:t>
            </a:r>
            <a:r>
              <a:rPr lang="ru-RU" b="1" dirty="0"/>
              <a:t> </a:t>
            </a:r>
            <a:r>
              <a:rPr lang="ru-RU" b="1" dirty="0" err="1"/>
              <a:t>клієнта</a:t>
            </a:r>
            <a:r>
              <a:rPr lang="ru-RU" b="1" dirty="0"/>
              <a:t> доступною та </a:t>
            </a:r>
            <a:r>
              <a:rPr lang="ru-RU" b="1" dirty="0" err="1"/>
              <a:t>вичерпною</a:t>
            </a:r>
            <a:r>
              <a:rPr lang="ru-RU" b="1" dirty="0"/>
              <a:t> </a:t>
            </a:r>
            <a:r>
              <a:rPr lang="ru-RU" b="1" dirty="0" err="1"/>
              <a:t>інформацією</a:t>
            </a:r>
            <a:r>
              <a:rPr lang="ru-RU" b="1" dirty="0"/>
              <a:t> про </a:t>
            </a:r>
            <a:r>
              <a:rPr lang="ru-RU" b="1" dirty="0" err="1"/>
              <a:t>страховий</a:t>
            </a:r>
            <a:r>
              <a:rPr lang="ru-RU" b="1" dirty="0"/>
              <a:t> продукт, про страховика та 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страховий</a:t>
            </a:r>
            <a:r>
              <a:rPr lang="ru-RU" b="1" dirty="0"/>
              <a:t> продукт </a:t>
            </a:r>
            <a:r>
              <a:rPr lang="ru-RU" b="1" dirty="0" err="1"/>
              <a:t>реалізується</a:t>
            </a:r>
            <a:r>
              <a:rPr lang="ru-RU" b="1" dirty="0"/>
              <a:t> через 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, з метою </a:t>
            </a:r>
            <a:r>
              <a:rPr lang="ru-RU" b="1" dirty="0" err="1"/>
              <a:t>прийняття</a:t>
            </a:r>
            <a:r>
              <a:rPr lang="ru-RU" b="1" dirty="0"/>
              <a:t> </a:t>
            </a:r>
            <a:r>
              <a:rPr lang="ru-RU" b="1" dirty="0" err="1"/>
              <a:t>клієнтом</a:t>
            </a:r>
            <a:r>
              <a:rPr lang="ru-RU" b="1" dirty="0"/>
              <a:t> </a:t>
            </a:r>
            <a:r>
              <a:rPr lang="ru-RU" b="1" dirty="0" err="1"/>
              <a:t>усвідомленого</a:t>
            </a:r>
            <a:r>
              <a:rPr lang="ru-RU" b="1" dirty="0"/>
              <a:t> </a:t>
            </a:r>
            <a:r>
              <a:rPr lang="ru-RU" b="1" dirty="0" err="1"/>
              <a:t>рішення</a:t>
            </a:r>
            <a:r>
              <a:rPr lang="ru-RU" b="1" dirty="0"/>
              <a:t> про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389262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/>
              <a:t>Страховик </a:t>
            </a:r>
            <a:r>
              <a:rPr lang="ru-RU" sz="2000" b="1" dirty="0"/>
              <a:t>(</a:t>
            </a:r>
            <a:r>
              <a:rPr lang="ru-RU" sz="2000" b="1" dirty="0" err="1"/>
              <a:t>страховий</a:t>
            </a:r>
            <a:r>
              <a:rPr lang="ru-RU" sz="2000" b="1" dirty="0"/>
              <a:t> </a:t>
            </a:r>
            <a:r>
              <a:rPr lang="ru-RU" sz="2000" b="1" dirty="0" err="1"/>
              <a:t>посередник</a:t>
            </a:r>
            <a:r>
              <a:rPr lang="ru-RU" sz="2000" b="1" dirty="0"/>
              <a:t>) до </a:t>
            </a:r>
            <a:r>
              <a:rPr lang="ru-RU" sz="2000" b="1" dirty="0" err="1"/>
              <a:t>укладення</a:t>
            </a:r>
            <a:r>
              <a:rPr lang="ru-RU" sz="2000" b="1" dirty="0"/>
              <a:t> договору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надає</a:t>
            </a:r>
            <a:r>
              <a:rPr lang="ru-RU" sz="2000" b="1" dirty="0"/>
              <a:t> </a:t>
            </a:r>
            <a:r>
              <a:rPr lang="ru-RU" sz="2000" b="1" dirty="0" err="1"/>
              <a:t>клієнту</a:t>
            </a:r>
            <a:r>
              <a:rPr lang="ru-RU" sz="2000" b="1" dirty="0"/>
              <a:t> </a:t>
            </a:r>
            <a:r>
              <a:rPr lang="ru-RU" sz="2000" b="1" dirty="0" err="1"/>
              <a:t>інформацію</a:t>
            </a:r>
            <a:r>
              <a:rPr lang="ru-RU" sz="2000" b="1" dirty="0"/>
              <a:t> про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пропонується</a:t>
            </a:r>
            <a:r>
              <a:rPr lang="ru-RU" sz="2000" b="1" dirty="0"/>
              <a:t>, з </a:t>
            </a:r>
            <a:r>
              <a:rPr lang="ru-RU" sz="2000" b="1" dirty="0" err="1"/>
              <a:t>урахуванням</a:t>
            </a:r>
            <a:r>
              <a:rPr lang="ru-RU" sz="2000" b="1" dirty="0"/>
              <a:t> </a:t>
            </a:r>
            <a:r>
              <a:rPr lang="ru-RU" sz="2000" b="1" dirty="0" err="1"/>
              <a:t>специфіки</a:t>
            </a:r>
            <a:r>
              <a:rPr lang="ru-RU" sz="2000" b="1" dirty="0"/>
              <a:t> страхового продукту та потреб </a:t>
            </a:r>
            <a:r>
              <a:rPr lang="ru-RU" sz="2000" b="1" dirty="0" err="1"/>
              <a:t>клієнта</a:t>
            </a:r>
            <a:r>
              <a:rPr lang="ru-RU" sz="2000" b="1" dirty="0"/>
              <a:t>.</a:t>
            </a:r>
          </a:p>
          <a:p>
            <a:pPr algn="r"/>
            <a:r>
              <a:rPr lang="ru-RU" sz="2000" dirty="0"/>
              <a:t>Форма та </a:t>
            </a:r>
            <a:r>
              <a:rPr lang="ru-RU" sz="2000" dirty="0" err="1"/>
              <a:t>вимоги</a:t>
            </a:r>
            <a:r>
              <a:rPr lang="ru-RU" sz="2000" dirty="0"/>
              <a:t> до </a:t>
            </a:r>
            <a:r>
              <a:rPr lang="ru-RU" sz="2000" dirty="0" err="1"/>
              <a:t>надання</a:t>
            </a:r>
            <a:r>
              <a:rPr lang="ru-RU" sz="2000" dirty="0"/>
              <a:t> </a:t>
            </a:r>
            <a:r>
              <a:rPr lang="ru-RU" sz="2000" dirty="0" err="1"/>
              <a:t>інформації</a:t>
            </a:r>
            <a:r>
              <a:rPr lang="ru-RU" sz="2000" dirty="0"/>
              <a:t> про </a:t>
            </a:r>
            <a:r>
              <a:rPr lang="ru-RU" sz="2000" dirty="0" err="1"/>
              <a:t>страховий</a:t>
            </a:r>
            <a:r>
              <a:rPr lang="ru-RU" sz="2000" dirty="0"/>
              <a:t> продукт </a:t>
            </a:r>
            <a:r>
              <a:rPr lang="ru-RU" sz="2000" dirty="0" err="1"/>
              <a:t>встановлюються</a:t>
            </a:r>
            <a:r>
              <a:rPr lang="ru-RU" sz="2000" dirty="0"/>
              <a:t> нормативно-</a:t>
            </a:r>
            <a:r>
              <a:rPr lang="ru-RU" sz="2000" dirty="0" err="1"/>
              <a:t>правовими</a:t>
            </a:r>
            <a:r>
              <a:rPr lang="ru-RU" sz="2000" dirty="0"/>
              <a:t> актами Регулятора</a:t>
            </a:r>
            <a:r>
              <a:rPr lang="ru-RU" sz="2000" dirty="0" smtClean="0"/>
              <a:t>.</a:t>
            </a:r>
          </a:p>
          <a:p>
            <a:pPr algn="r"/>
            <a:endParaRPr lang="ru-RU" sz="2000" dirty="0" smtClean="0"/>
          </a:p>
          <a:p>
            <a:r>
              <a:rPr lang="ru-RU" sz="2000" b="1" dirty="0" err="1"/>
              <a:t>Інформацію</a:t>
            </a:r>
            <a:r>
              <a:rPr lang="ru-RU" sz="2000" b="1" dirty="0"/>
              <a:t> про </a:t>
            </a:r>
            <a:r>
              <a:rPr lang="ru-RU" sz="2000" b="1" dirty="0" err="1"/>
              <a:t>стандартний</a:t>
            </a:r>
            <a:r>
              <a:rPr lang="ru-RU" sz="2000" b="1" dirty="0"/>
              <a:t>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 страховик (</a:t>
            </a:r>
            <a:r>
              <a:rPr lang="ru-RU" sz="2000" b="1" dirty="0" err="1"/>
              <a:t>страховий</a:t>
            </a:r>
            <a:r>
              <a:rPr lang="ru-RU" sz="2000" b="1" dirty="0"/>
              <a:t> </a:t>
            </a:r>
            <a:r>
              <a:rPr lang="ru-RU" sz="2000" b="1" dirty="0" err="1"/>
              <a:t>посередник</a:t>
            </a:r>
            <a:r>
              <a:rPr lang="ru-RU" sz="2000" b="1" dirty="0"/>
              <a:t>) </a:t>
            </a:r>
            <a:r>
              <a:rPr lang="ru-RU" sz="2000" b="1" dirty="0" err="1"/>
              <a:t>надає</a:t>
            </a:r>
            <a:r>
              <a:rPr lang="ru-RU" sz="2000" b="1" dirty="0"/>
              <a:t> </a:t>
            </a:r>
            <a:r>
              <a:rPr lang="ru-RU" sz="2000" b="1" dirty="0" err="1"/>
              <a:t>клієнту</a:t>
            </a:r>
            <a:r>
              <a:rPr lang="ru-RU" sz="2000" b="1" dirty="0"/>
              <a:t> у </a:t>
            </a:r>
            <a:r>
              <a:rPr lang="ru-RU" sz="2000" b="1" dirty="0" err="1"/>
              <a:t>вигляді</a:t>
            </a:r>
            <a:r>
              <a:rPr lang="ru-RU" sz="2000" b="1" dirty="0"/>
              <a:t> </a:t>
            </a:r>
            <a:r>
              <a:rPr lang="ru-RU" sz="2000" b="1" dirty="0" err="1"/>
              <a:t>уніфікованого</a:t>
            </a:r>
            <a:r>
              <a:rPr lang="ru-RU" sz="2000" b="1" dirty="0"/>
              <a:t> (</a:t>
            </a:r>
            <a:r>
              <a:rPr lang="ru-RU" sz="2000" b="1" dirty="0" err="1"/>
              <a:t>стандартизованого</a:t>
            </a:r>
            <a:r>
              <a:rPr lang="ru-RU" sz="2000" b="1" dirty="0"/>
              <a:t>) документа,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містить</a:t>
            </a:r>
            <a:r>
              <a:rPr lang="ru-RU" sz="2000" b="1" dirty="0"/>
              <a:t> </a:t>
            </a:r>
            <a:r>
              <a:rPr lang="ru-RU" sz="2000" b="1" dirty="0" err="1"/>
              <a:t>загальну</a:t>
            </a:r>
            <a:r>
              <a:rPr lang="ru-RU" sz="2000" b="1" dirty="0"/>
              <a:t> </a:t>
            </a:r>
            <a:r>
              <a:rPr lang="ru-RU" sz="2000" b="1" dirty="0" err="1"/>
              <a:t>інформацію</a:t>
            </a:r>
            <a:r>
              <a:rPr lang="ru-RU" sz="2000" b="1" dirty="0"/>
              <a:t> про </a:t>
            </a:r>
            <a:r>
              <a:rPr lang="ru-RU" sz="2000" b="1" dirty="0" err="1"/>
              <a:t>такий</a:t>
            </a:r>
            <a:r>
              <a:rPr lang="ru-RU" sz="2000" b="1" dirty="0"/>
              <a:t> продукт (</a:t>
            </a:r>
            <a:r>
              <a:rPr lang="ru-RU" sz="2000" b="1" dirty="0" err="1"/>
              <a:t>далі</a:t>
            </a:r>
            <a:r>
              <a:rPr lang="ru-RU" sz="2000" b="1" dirty="0"/>
              <a:t> - </a:t>
            </a:r>
            <a:r>
              <a:rPr lang="ru-RU" sz="2000" b="1" dirty="0" err="1"/>
              <a:t>інформаційний</a:t>
            </a:r>
            <a:r>
              <a:rPr lang="ru-RU" sz="2000" b="1" dirty="0"/>
              <a:t> документ про </a:t>
            </a:r>
            <a:r>
              <a:rPr lang="ru-RU" sz="2000" b="1" dirty="0" err="1"/>
              <a:t>стандартний</a:t>
            </a:r>
            <a:r>
              <a:rPr lang="ru-RU" sz="2000" b="1" dirty="0"/>
              <a:t>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продукт).</a:t>
            </a:r>
          </a:p>
          <a:p>
            <a:pPr algn="r"/>
            <a:r>
              <a:rPr lang="ru-RU" sz="2000" dirty="0" smtClean="0"/>
              <a:t>Страховик </a:t>
            </a:r>
            <a:r>
              <a:rPr lang="ru-RU" sz="2000" dirty="0" err="1"/>
              <a:t>розробляє</a:t>
            </a:r>
            <a:r>
              <a:rPr lang="ru-RU" sz="2000" dirty="0"/>
              <a:t> та </a:t>
            </a:r>
            <a:r>
              <a:rPr lang="ru-RU" sz="2000" dirty="0" err="1"/>
              <a:t>затверджує</a:t>
            </a:r>
            <a:r>
              <a:rPr lang="ru-RU" sz="2000" dirty="0"/>
              <a:t> </a:t>
            </a:r>
            <a:r>
              <a:rPr lang="ru-RU" sz="2000" dirty="0" err="1"/>
              <a:t>інформаційний</a:t>
            </a:r>
            <a:r>
              <a:rPr lang="ru-RU" sz="2000" dirty="0"/>
              <a:t> документ про </a:t>
            </a:r>
            <a:r>
              <a:rPr lang="ru-RU" sz="2000" dirty="0" err="1"/>
              <a:t>стандартний</a:t>
            </a:r>
            <a:r>
              <a:rPr lang="ru-RU" sz="2000" dirty="0"/>
              <a:t> </a:t>
            </a:r>
            <a:r>
              <a:rPr lang="ru-RU" sz="2000" dirty="0" err="1"/>
              <a:t>страховий</a:t>
            </a:r>
            <a:r>
              <a:rPr lang="ru-RU" sz="2000" dirty="0"/>
              <a:t> продукт </a:t>
            </a:r>
            <a:r>
              <a:rPr lang="ru-RU" sz="2000" dirty="0" err="1"/>
              <a:t>окремо</a:t>
            </a:r>
            <a:r>
              <a:rPr lang="ru-RU" sz="2000" dirty="0"/>
              <a:t> </a:t>
            </a:r>
            <a:r>
              <a:rPr lang="ru-RU" sz="2000" dirty="0" err="1"/>
              <a:t>щодо</a:t>
            </a:r>
            <a:r>
              <a:rPr lang="ru-RU" sz="2000" dirty="0"/>
              <a:t> кожного страхового продукту та </a:t>
            </a:r>
            <a:r>
              <a:rPr lang="ru-RU" sz="2000" dirty="0" err="1"/>
              <a:t>розміщує</a:t>
            </a:r>
            <a:r>
              <a:rPr lang="ru-RU" sz="2000" dirty="0"/>
              <a:t> </a:t>
            </a:r>
            <a:r>
              <a:rPr lang="ru-RU" sz="2000" dirty="0" err="1"/>
              <a:t>такі</a:t>
            </a:r>
            <a:r>
              <a:rPr lang="ru-RU" sz="2000" dirty="0"/>
              <a:t> </a:t>
            </a:r>
            <a:r>
              <a:rPr lang="ru-RU" sz="2000" dirty="0" err="1"/>
              <a:t>інформаційні</a:t>
            </a:r>
            <a:r>
              <a:rPr lang="ru-RU" sz="2000" dirty="0"/>
              <a:t> </a:t>
            </a:r>
            <a:r>
              <a:rPr lang="ru-RU" sz="2000" dirty="0" err="1"/>
              <a:t>документи</a:t>
            </a:r>
            <a:r>
              <a:rPr lang="ru-RU" sz="2000" dirty="0"/>
              <a:t> на </a:t>
            </a:r>
            <a:r>
              <a:rPr lang="ru-RU" sz="2000" dirty="0" err="1"/>
              <a:t>власному</a:t>
            </a:r>
            <a:r>
              <a:rPr lang="ru-RU" sz="2000" dirty="0"/>
              <a:t> веб-</a:t>
            </a:r>
            <a:r>
              <a:rPr lang="ru-RU" sz="2000" dirty="0" err="1"/>
              <a:t>сайті</a:t>
            </a:r>
            <a:r>
              <a:rPr lang="ru-RU" sz="2000" dirty="0" smtClean="0"/>
              <a:t>.</a:t>
            </a:r>
          </a:p>
          <a:p>
            <a:pPr algn="r"/>
            <a:endParaRPr lang="ru-RU" sz="2000" dirty="0"/>
          </a:p>
          <a:p>
            <a:r>
              <a:rPr lang="ru-RU" sz="2000" b="1" dirty="0" err="1"/>
              <a:t>Інформаційний</a:t>
            </a:r>
            <a:r>
              <a:rPr lang="ru-RU" sz="2000" b="1" dirty="0"/>
              <a:t> документ про </a:t>
            </a:r>
            <a:r>
              <a:rPr lang="ru-RU" sz="2000" b="1" dirty="0" err="1"/>
              <a:t>стандартний</a:t>
            </a:r>
            <a:r>
              <a:rPr lang="ru-RU" sz="2000" b="1" dirty="0"/>
              <a:t>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 </a:t>
            </a:r>
            <a:r>
              <a:rPr lang="ru-RU" sz="2000" b="1" dirty="0" err="1"/>
              <a:t>має</a:t>
            </a:r>
            <a:r>
              <a:rPr lang="ru-RU" sz="2000" b="1" dirty="0"/>
              <a:t> бути </a:t>
            </a:r>
            <a:r>
              <a:rPr lang="ru-RU" sz="2000" b="1" dirty="0" err="1"/>
              <a:t>стислим</a:t>
            </a:r>
            <a:r>
              <a:rPr lang="ru-RU" sz="2000" b="1" dirty="0"/>
              <a:t>, </a:t>
            </a:r>
            <a:r>
              <a:rPr lang="ru-RU" sz="2000" b="1" dirty="0" err="1"/>
              <a:t>складається</a:t>
            </a:r>
            <a:r>
              <a:rPr lang="ru-RU" sz="2000" b="1" dirty="0"/>
              <a:t> у </a:t>
            </a:r>
            <a:r>
              <a:rPr lang="ru-RU" sz="2000" b="1" dirty="0" err="1"/>
              <a:t>чіткій</a:t>
            </a:r>
            <a:r>
              <a:rPr lang="ru-RU" sz="2000" b="1" dirty="0"/>
              <a:t> і </a:t>
            </a:r>
            <a:r>
              <a:rPr lang="ru-RU" sz="2000" b="1" dirty="0" err="1"/>
              <a:t>доступній</a:t>
            </a:r>
            <a:r>
              <a:rPr lang="ru-RU" sz="2000" b="1" dirty="0"/>
              <a:t> </a:t>
            </a:r>
            <a:r>
              <a:rPr lang="ru-RU" sz="2000" b="1" dirty="0" err="1"/>
              <a:t>клієнту</a:t>
            </a:r>
            <a:r>
              <a:rPr lang="ru-RU" sz="2000" b="1" dirty="0"/>
              <a:t> </a:t>
            </a:r>
            <a:r>
              <a:rPr lang="ru-RU" sz="2000" b="1" dirty="0" err="1"/>
              <a:t>формі</a:t>
            </a:r>
            <a:r>
              <a:rPr lang="ru-RU" sz="2000" b="1" dirty="0"/>
              <a:t> та </a:t>
            </a:r>
            <a:r>
              <a:rPr lang="ru-RU" sz="2000" b="1" dirty="0" err="1"/>
              <a:t>надається</a:t>
            </a:r>
            <a:r>
              <a:rPr lang="ru-RU" sz="2000" b="1" dirty="0"/>
              <a:t> страховиком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страховим</a:t>
            </a:r>
            <a:r>
              <a:rPr lang="ru-RU" sz="2000" b="1" dirty="0"/>
              <a:t> </a:t>
            </a:r>
            <a:r>
              <a:rPr lang="ru-RU" sz="2000" b="1" dirty="0" err="1"/>
              <a:t>посередником</a:t>
            </a:r>
            <a:r>
              <a:rPr lang="ru-RU" sz="2000" b="1" dirty="0"/>
              <a:t> </a:t>
            </a:r>
            <a:r>
              <a:rPr lang="ru-RU" sz="2000" b="1" dirty="0" err="1"/>
              <a:t>клієнтові</a:t>
            </a:r>
            <a:r>
              <a:rPr lang="ru-RU" sz="2000" b="1" dirty="0"/>
              <a:t> </a:t>
            </a:r>
            <a:r>
              <a:rPr lang="ru-RU" sz="2000" b="1" dirty="0" err="1"/>
              <a:t>безоплатно</a:t>
            </a:r>
            <a:r>
              <a:rPr lang="ru-RU" sz="2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680939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err="1"/>
              <a:t>Інформація</a:t>
            </a:r>
            <a:r>
              <a:rPr lang="ru-RU" b="1" dirty="0"/>
              <a:t> про </a:t>
            </a:r>
            <a:r>
              <a:rPr lang="ru-RU" b="1" dirty="0" err="1"/>
              <a:t>страховий</a:t>
            </a:r>
            <a:r>
              <a:rPr lang="ru-RU" b="1" dirty="0"/>
              <a:t> продукт, у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інформаційний</a:t>
            </a:r>
            <a:r>
              <a:rPr lang="ru-RU" b="1" dirty="0"/>
              <a:t> документ про </a:t>
            </a:r>
            <a:r>
              <a:rPr lang="ru-RU" b="1" dirty="0" err="1"/>
              <a:t>стандартний</a:t>
            </a:r>
            <a:r>
              <a:rPr lang="ru-RU" b="1" dirty="0"/>
              <a:t> </a:t>
            </a:r>
            <a:r>
              <a:rPr lang="ru-RU" b="1" dirty="0" err="1"/>
              <a:t>страховий</a:t>
            </a:r>
            <a:r>
              <a:rPr lang="ru-RU" b="1" dirty="0"/>
              <a:t> продукт, </a:t>
            </a:r>
            <a:r>
              <a:rPr lang="ru-RU" b="1" dirty="0" err="1"/>
              <a:t>надається</a:t>
            </a:r>
            <a:r>
              <a:rPr lang="ru-RU" b="1" dirty="0"/>
              <a:t> </a:t>
            </a:r>
            <a:r>
              <a:rPr lang="ru-RU" b="1" dirty="0" err="1"/>
              <a:t>клієнту</a:t>
            </a:r>
            <a:r>
              <a:rPr lang="ru-RU" b="1" dirty="0"/>
              <a:t> в </a:t>
            </a:r>
            <a:r>
              <a:rPr lang="ru-RU" b="1" dirty="0" err="1"/>
              <a:t>паперовій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електронній</a:t>
            </a:r>
            <a:r>
              <a:rPr lang="ru-RU" b="1" dirty="0"/>
              <a:t> </a:t>
            </a:r>
            <a:r>
              <a:rPr lang="ru-RU" b="1" dirty="0" err="1"/>
              <a:t>формі</a:t>
            </a:r>
            <a:r>
              <a:rPr lang="ru-RU" b="1" dirty="0"/>
              <a:t>, у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засобами</a:t>
            </a:r>
            <a:r>
              <a:rPr lang="ru-RU" b="1" dirty="0"/>
              <a:t> </a:t>
            </a:r>
            <a:r>
              <a:rPr lang="ru-RU" b="1" dirty="0" err="1"/>
              <a:t>електронної</a:t>
            </a:r>
            <a:r>
              <a:rPr lang="ru-RU" b="1" dirty="0"/>
              <a:t> </a:t>
            </a:r>
            <a:r>
              <a:rPr lang="ru-RU" b="1" dirty="0" err="1"/>
              <a:t>пошти</a:t>
            </a:r>
            <a:r>
              <a:rPr lang="ru-RU" b="1" dirty="0"/>
              <a:t> та/</a:t>
            </a:r>
            <a:r>
              <a:rPr lang="ru-RU" b="1" dirty="0" err="1"/>
              <a:t>або</a:t>
            </a:r>
            <a:r>
              <a:rPr lang="ru-RU" b="1" dirty="0"/>
              <a:t> шляхом </a:t>
            </a:r>
            <a:r>
              <a:rPr lang="ru-RU" b="1" dirty="0" err="1"/>
              <a:t>надання</a:t>
            </a:r>
            <a:r>
              <a:rPr lang="ru-RU" b="1" dirty="0"/>
              <a:t> </a:t>
            </a:r>
            <a:r>
              <a:rPr lang="ru-RU" b="1" dirty="0" err="1"/>
              <a:t>посилання</a:t>
            </a:r>
            <a:r>
              <a:rPr lang="ru-RU" b="1" dirty="0"/>
              <a:t> на </a:t>
            </a:r>
            <a:r>
              <a:rPr lang="ru-RU" b="1" dirty="0" err="1"/>
              <a:t>інформацію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розміщується</a:t>
            </a:r>
            <a:r>
              <a:rPr lang="ru-RU" b="1" dirty="0"/>
              <a:t> на веб-</a:t>
            </a:r>
            <a:r>
              <a:rPr lang="ru-RU" b="1" dirty="0" err="1"/>
              <a:t>сайті</a:t>
            </a:r>
            <a:r>
              <a:rPr lang="ru-RU" b="1" dirty="0"/>
              <a:t> страховика (страхового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), та/</a:t>
            </a:r>
            <a:r>
              <a:rPr lang="ru-RU" b="1" dirty="0" err="1"/>
              <a:t>або</a:t>
            </a:r>
            <a:r>
              <a:rPr lang="ru-RU" b="1" dirty="0"/>
              <a:t> шляхом </a:t>
            </a:r>
            <a:r>
              <a:rPr lang="ru-RU" b="1" dirty="0" err="1"/>
              <a:t>надання</a:t>
            </a:r>
            <a:r>
              <a:rPr lang="ru-RU" b="1" dirty="0"/>
              <a:t> доступу до </a:t>
            </a:r>
            <a:r>
              <a:rPr lang="ru-RU" b="1" dirty="0" err="1"/>
              <a:t>такої</a:t>
            </a:r>
            <a:r>
              <a:rPr lang="ru-RU" b="1" dirty="0"/>
              <a:t> </a:t>
            </a:r>
            <a:r>
              <a:rPr lang="ru-RU" b="1" dirty="0" err="1"/>
              <a:t>інформації</a:t>
            </a:r>
            <a:r>
              <a:rPr lang="ru-RU" b="1" dirty="0"/>
              <a:t> через </a:t>
            </a:r>
            <a:r>
              <a:rPr lang="ru-RU" b="1" dirty="0" err="1"/>
              <a:t>особистий</a:t>
            </a:r>
            <a:r>
              <a:rPr lang="ru-RU" b="1" dirty="0"/>
              <a:t> </a:t>
            </a:r>
            <a:r>
              <a:rPr lang="ru-RU" b="1" dirty="0" err="1"/>
              <a:t>кабінет</a:t>
            </a:r>
            <a:r>
              <a:rPr lang="ru-RU" b="1" dirty="0"/>
              <a:t> </a:t>
            </a:r>
            <a:r>
              <a:rPr lang="ru-RU" b="1" dirty="0" err="1"/>
              <a:t>клієнта</a:t>
            </a:r>
            <a:r>
              <a:rPr lang="ru-RU" b="1" dirty="0"/>
              <a:t> </a:t>
            </a:r>
            <a:r>
              <a:rPr lang="ru-RU" b="1" dirty="0" err="1"/>
              <a:t>чи</a:t>
            </a:r>
            <a:r>
              <a:rPr lang="ru-RU" b="1" dirty="0"/>
              <a:t> </a:t>
            </a:r>
            <a:r>
              <a:rPr lang="ru-RU" b="1" dirty="0" err="1"/>
              <a:t>програмний</a:t>
            </a:r>
            <a:r>
              <a:rPr lang="ru-RU" b="1" dirty="0"/>
              <a:t> </a:t>
            </a:r>
            <a:r>
              <a:rPr lang="ru-RU" b="1" dirty="0" err="1"/>
              <a:t>застосунок</a:t>
            </a:r>
            <a:r>
              <a:rPr lang="ru-RU" b="1" dirty="0"/>
              <a:t>, </a:t>
            </a:r>
            <a:r>
              <a:rPr lang="ru-RU" b="1" dirty="0" err="1"/>
              <a:t>або</a:t>
            </a:r>
            <a:r>
              <a:rPr lang="ru-RU" b="1" dirty="0"/>
              <a:t> в </a:t>
            </a:r>
            <a:r>
              <a:rPr lang="ru-RU" b="1" dirty="0" err="1"/>
              <a:t>інший</a:t>
            </a:r>
            <a:r>
              <a:rPr lang="ru-RU" b="1" dirty="0"/>
              <a:t> </a:t>
            </a:r>
            <a:r>
              <a:rPr lang="ru-RU" b="1" dirty="0" err="1"/>
              <a:t>спосіб</a:t>
            </a:r>
            <a:r>
              <a:rPr lang="ru-RU" b="1" dirty="0"/>
              <a:t> за </a:t>
            </a:r>
            <a:r>
              <a:rPr lang="ru-RU" b="1" dirty="0" err="1"/>
              <a:t>домовленістю</a:t>
            </a:r>
            <a:r>
              <a:rPr lang="ru-RU" b="1" dirty="0"/>
              <a:t> з </a:t>
            </a:r>
            <a:r>
              <a:rPr lang="ru-RU" b="1" dirty="0" err="1"/>
              <a:t>клієнтом</a:t>
            </a:r>
            <a:r>
              <a:rPr lang="ru-RU" b="1" dirty="0"/>
              <a:t>, за </a:t>
            </a:r>
            <a:r>
              <a:rPr lang="ru-RU" b="1" dirty="0" err="1"/>
              <a:t>умови</a:t>
            </a:r>
            <a:r>
              <a:rPr lang="ru-RU" b="1" dirty="0"/>
              <a:t> </a:t>
            </a:r>
            <a:r>
              <a:rPr lang="ru-RU" b="1" dirty="0" err="1"/>
              <a:t>можливості</a:t>
            </a:r>
            <a:r>
              <a:rPr lang="ru-RU" b="1" dirty="0"/>
              <a:t> </a:t>
            </a:r>
            <a:r>
              <a:rPr lang="ru-RU" b="1" dirty="0" err="1"/>
              <a:t>підтвердження</a:t>
            </a:r>
            <a:r>
              <a:rPr lang="ru-RU" b="1" dirty="0"/>
              <a:t> факту </a:t>
            </a:r>
            <a:r>
              <a:rPr lang="ru-RU" b="1" dirty="0" err="1"/>
              <a:t>надання</a:t>
            </a:r>
            <a:r>
              <a:rPr lang="ru-RU" b="1" dirty="0"/>
              <a:t> </a:t>
            </a:r>
            <a:r>
              <a:rPr lang="ru-RU" b="1" dirty="0" err="1"/>
              <a:t>інформації</a:t>
            </a:r>
            <a:r>
              <a:rPr lang="ru-RU" b="1" dirty="0" smtClean="0"/>
              <a:t>.</a:t>
            </a:r>
          </a:p>
          <a:p>
            <a:r>
              <a:rPr lang="ru-RU" dirty="0" err="1">
                <a:solidFill>
                  <a:srgbClr val="FF0000"/>
                </a:solidFill>
              </a:rPr>
              <a:t>Якщо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страховий</a:t>
            </a:r>
            <a:r>
              <a:rPr lang="ru-RU" dirty="0">
                <a:solidFill>
                  <a:srgbClr val="FF0000"/>
                </a:solidFill>
              </a:rPr>
              <a:t> продукт </a:t>
            </a:r>
            <a:r>
              <a:rPr lang="ru-RU" dirty="0" err="1">
                <a:solidFill>
                  <a:srgbClr val="FF0000"/>
                </a:solidFill>
              </a:rPr>
              <a:t>пропонується</a:t>
            </a:r>
            <a:r>
              <a:rPr lang="ru-RU" dirty="0">
                <a:solidFill>
                  <a:srgbClr val="FF0000"/>
                </a:solidFill>
              </a:rPr>
              <a:t> разом </a:t>
            </a:r>
            <a:r>
              <a:rPr lang="ru-RU" dirty="0" err="1">
                <a:solidFill>
                  <a:srgbClr val="FF0000"/>
                </a:solidFill>
              </a:rPr>
              <a:t>із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супутнім</a:t>
            </a:r>
            <a:r>
              <a:rPr lang="ru-RU" dirty="0">
                <a:solidFill>
                  <a:srgbClr val="FF0000"/>
                </a:solidFill>
              </a:rPr>
              <a:t>/</a:t>
            </a:r>
            <a:r>
              <a:rPr lang="ru-RU" dirty="0" err="1">
                <a:solidFill>
                  <a:srgbClr val="FF0000"/>
                </a:solidFill>
              </a:rPr>
              <a:t>додатковим</a:t>
            </a:r>
            <a:r>
              <a:rPr lang="ru-RU" dirty="0">
                <a:solidFill>
                  <a:srgbClr val="FF0000"/>
                </a:solidFill>
              </a:rPr>
              <a:t> товаром, </a:t>
            </a:r>
            <a:r>
              <a:rPr lang="ru-RU" dirty="0" err="1">
                <a:solidFill>
                  <a:srgbClr val="FF0000"/>
                </a:solidFill>
              </a:rPr>
              <a:t>роботою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послугою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що</a:t>
            </a:r>
            <a:r>
              <a:rPr lang="ru-RU" dirty="0">
                <a:solidFill>
                  <a:srgbClr val="FF0000"/>
                </a:solidFill>
              </a:rPr>
              <a:t> не є страховою, як </a:t>
            </a:r>
            <a:r>
              <a:rPr lang="ru-RU" dirty="0" err="1">
                <a:solidFill>
                  <a:srgbClr val="FF0000"/>
                </a:solidFill>
              </a:rPr>
              <a:t>складова</a:t>
            </a:r>
            <a:r>
              <a:rPr lang="ru-RU" dirty="0">
                <a:solidFill>
                  <a:srgbClr val="FF0000"/>
                </a:solidFill>
              </a:rPr>
              <a:t> одного пакета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договору, страховик (</a:t>
            </a:r>
            <a:r>
              <a:rPr lang="ru-RU" dirty="0" err="1">
                <a:solidFill>
                  <a:srgbClr val="FF0000"/>
                </a:solidFill>
              </a:rPr>
              <a:t>страховий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посередник</a:t>
            </a:r>
            <a:r>
              <a:rPr lang="ru-RU" dirty="0">
                <a:solidFill>
                  <a:srgbClr val="FF0000"/>
                </a:solidFill>
              </a:rPr>
              <a:t>) </a:t>
            </a:r>
            <a:r>
              <a:rPr lang="ru-RU" dirty="0" err="1">
                <a:solidFill>
                  <a:srgbClr val="FF0000"/>
                </a:solidFill>
              </a:rPr>
              <a:t>зобов’язаний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повідомити</a:t>
            </a:r>
            <a:r>
              <a:rPr lang="ru-RU" dirty="0"/>
              <a:t> </a:t>
            </a:r>
            <a:r>
              <a:rPr lang="ru-RU" dirty="0" err="1"/>
              <a:t>клієнта</a:t>
            </a:r>
            <a:r>
              <a:rPr lang="ru-RU" dirty="0"/>
              <a:t> про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складових</a:t>
            </a:r>
            <a:r>
              <a:rPr lang="ru-RU" dirty="0"/>
              <a:t> такого пакета </a:t>
            </a:r>
            <a:r>
              <a:rPr lang="ru-RU" dirty="0" err="1"/>
              <a:t>окремо</a:t>
            </a:r>
            <a:r>
              <a:rPr lang="ru-RU" dirty="0"/>
              <a:t> та, </a:t>
            </a:r>
            <a:r>
              <a:rPr lang="ru-RU" dirty="0" err="1"/>
              <a:t>якщо</a:t>
            </a:r>
            <a:r>
              <a:rPr lang="ru-RU" dirty="0"/>
              <a:t> є </a:t>
            </a:r>
            <a:r>
              <a:rPr lang="ru-RU" dirty="0" err="1"/>
              <a:t>така</a:t>
            </a:r>
            <a:r>
              <a:rPr lang="ru-RU" dirty="0"/>
              <a:t> </a:t>
            </a:r>
            <a:r>
              <a:rPr lang="ru-RU" dirty="0" err="1"/>
              <a:t>можливість</a:t>
            </a:r>
            <a:r>
              <a:rPr lang="ru-RU" dirty="0"/>
              <a:t>, </a:t>
            </a:r>
            <a:r>
              <a:rPr lang="ru-RU" dirty="0" err="1"/>
              <a:t>надати</a:t>
            </a:r>
            <a:r>
              <a:rPr lang="ru-RU" dirty="0"/>
              <a:t> </a:t>
            </a:r>
            <a:r>
              <a:rPr lang="ru-RU" dirty="0" err="1"/>
              <a:t>клієнту</a:t>
            </a:r>
            <a:r>
              <a:rPr lang="ru-RU" dirty="0"/>
              <a:t> </a:t>
            </a:r>
            <a:r>
              <a:rPr lang="ru-RU" dirty="0" err="1"/>
              <a:t>опис</a:t>
            </a:r>
            <a:r>
              <a:rPr lang="ru-RU" dirty="0"/>
              <a:t> </a:t>
            </a:r>
            <a:r>
              <a:rPr lang="ru-RU" dirty="0" err="1"/>
              <a:t>кожної</a:t>
            </a:r>
            <a:r>
              <a:rPr lang="ru-RU" dirty="0"/>
              <a:t> </a:t>
            </a:r>
            <a:r>
              <a:rPr lang="ru-RU" dirty="0" err="1"/>
              <a:t>складової</a:t>
            </a:r>
            <a:r>
              <a:rPr lang="ru-RU" dirty="0"/>
              <a:t> такого пакета,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</a:t>
            </a:r>
            <a:r>
              <a:rPr lang="ru-RU" dirty="0" err="1"/>
              <a:t>вартість</a:t>
            </a:r>
            <a:r>
              <a:rPr lang="ru-RU" dirty="0"/>
              <a:t> та </a:t>
            </a:r>
            <a:r>
              <a:rPr lang="ru-RU" dirty="0" err="1"/>
              <a:t>витрати</a:t>
            </a:r>
            <a:r>
              <a:rPr lang="ru-RU" dirty="0"/>
              <a:t> за кожною з них;</a:t>
            </a:r>
          </a:p>
          <a:p>
            <a:r>
              <a:rPr lang="ru-RU" dirty="0"/>
              <a:t>2) </a:t>
            </a:r>
            <a:r>
              <a:rPr lang="ru-RU" dirty="0" err="1"/>
              <a:t>надати</a:t>
            </a:r>
            <a:r>
              <a:rPr lang="ru-RU" dirty="0"/>
              <a:t> </a:t>
            </a:r>
            <a:r>
              <a:rPr lang="ru-RU" dirty="0" err="1"/>
              <a:t>клієнту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те, як </a:t>
            </a:r>
            <a:r>
              <a:rPr lang="ru-RU" dirty="0" err="1"/>
              <a:t>придбання</a:t>
            </a:r>
            <a:r>
              <a:rPr lang="ru-RU" dirty="0"/>
              <a:t> товару,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разом з </a:t>
            </a:r>
            <a:r>
              <a:rPr lang="ru-RU" dirty="0" err="1"/>
              <a:t>укладенням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впливає</a:t>
            </a:r>
            <a:r>
              <a:rPr lang="ru-RU" dirty="0"/>
              <a:t> на </a:t>
            </a:r>
            <a:r>
              <a:rPr lang="ru-RU" dirty="0" err="1"/>
              <a:t>страхове</a:t>
            </a:r>
            <a:r>
              <a:rPr lang="ru-RU" dirty="0"/>
              <a:t> </a:t>
            </a:r>
            <a:r>
              <a:rPr lang="ru-RU" dirty="0" err="1"/>
              <a:t>покриття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ступінь</a:t>
            </a:r>
            <a:r>
              <a:rPr lang="ru-RU" dirty="0"/>
              <a:t> страхового </a:t>
            </a:r>
            <a:r>
              <a:rPr lang="ru-RU" dirty="0" err="1"/>
              <a:t>ризику</a:t>
            </a:r>
            <a:r>
              <a:rPr lang="ru-RU" dirty="0"/>
              <a:t>, </a:t>
            </a:r>
            <a:r>
              <a:rPr lang="ru-RU" dirty="0" err="1"/>
              <a:t>страхова</a:t>
            </a:r>
            <a:r>
              <a:rPr lang="ru-RU" dirty="0"/>
              <a:t> сума,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,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складові</a:t>
            </a:r>
            <a:r>
              <a:rPr lang="ru-RU" dirty="0"/>
              <a:t> страхового </a:t>
            </a:r>
            <a:r>
              <a:rPr lang="ru-RU" dirty="0" err="1"/>
              <a:t>покриття</a:t>
            </a:r>
            <a:r>
              <a:rPr lang="ru-RU" dirty="0"/>
              <a:t> </a:t>
            </a:r>
            <a:r>
              <a:rPr lang="ru-RU" dirty="0" err="1"/>
              <a:t>відрізняються</a:t>
            </a:r>
            <a:r>
              <a:rPr lang="ru-RU" dirty="0"/>
              <a:t> 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укладення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 разом з </a:t>
            </a:r>
            <a:r>
              <a:rPr lang="ru-RU" dirty="0" err="1"/>
              <a:t>придбанням</a:t>
            </a:r>
            <a:r>
              <a:rPr lang="ru-RU" dirty="0"/>
              <a:t> </a:t>
            </a:r>
            <a:r>
              <a:rPr lang="ru-RU" dirty="0" err="1"/>
              <a:t>додаткового</a:t>
            </a:r>
            <a:r>
              <a:rPr lang="ru-RU" dirty="0"/>
              <a:t> товару,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окремо</a:t>
            </a:r>
            <a:r>
              <a:rPr lang="ru-RU" dirty="0"/>
              <a:t>.</a:t>
            </a:r>
          </a:p>
          <a:p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908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28A7B3C7-BFC2-4CF0-B139-707F22648734}"/>
              </a:ext>
            </a:extLst>
          </p:cNvPr>
          <p:cNvSpPr txBox="1"/>
          <p:nvPr/>
        </p:nvSpPr>
        <p:spPr>
          <a:xfrm>
            <a:off x="200472" y="457718"/>
            <a:ext cx="1000911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err="1"/>
              <a:t>Діяльність</a:t>
            </a:r>
            <a:r>
              <a:rPr lang="ru-RU" b="1" dirty="0"/>
              <a:t> на ринку страхування </a:t>
            </a:r>
            <a:r>
              <a:rPr lang="uk-UA" sz="1800" b="0" i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включає:</a:t>
            </a:r>
          </a:p>
          <a:p>
            <a:pPr marL="285750" indent="-285750">
              <a:buFontTx/>
              <a:buChar char="-"/>
            </a:pPr>
            <a:r>
              <a:rPr lang="uk-UA" sz="1800" b="0" i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діяльність із страхування </a:t>
            </a:r>
          </a:p>
          <a:p>
            <a:pPr marL="285750" indent="-285750">
              <a:buFontTx/>
              <a:buChar char="-"/>
            </a:pPr>
            <a:r>
              <a:rPr lang="uk-UA" sz="1800" b="0" i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діяльність з надання супровідних послуг на ринку страхування.</a:t>
            </a:r>
            <a:endParaRPr lang="ru-RU" dirty="0">
              <a:ea typeface="Times New Roman" panose="02020603050405020304" pitchFamily="18" charset="0"/>
            </a:endParaRPr>
          </a:p>
          <a:p>
            <a:r>
              <a:rPr lang="uk-UA" sz="1800" b="1" i="0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Діяльність із страхування на території України мають право здійснювати виключно:</a:t>
            </a:r>
            <a:endParaRPr lang="ru-RU" b="1" dirty="0">
              <a:solidFill>
                <a:srgbClr val="FF0000"/>
              </a:solidFill>
              <a:ea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uk-UA" sz="1800" b="0" i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страховики-резиденти, що отримали ліцензію;</a:t>
            </a:r>
            <a:endParaRPr lang="ru-RU" dirty="0">
              <a:ea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uk-UA" sz="1800" b="0" i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філії страховиків-нерезидентів, що отримали ліцензію;</a:t>
            </a:r>
            <a:endParaRPr lang="ru-RU" dirty="0">
              <a:ea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uk-UA" sz="1800" b="0" i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страховики-нерезиденти з урахуванням положень Закону «Про страхування».</a:t>
            </a:r>
            <a:endParaRPr lang="ru-RU" sz="18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1AD705C5-20E8-4B0C-B7B9-FC871AF1D281}"/>
              </a:ext>
            </a:extLst>
          </p:cNvPr>
          <p:cNvSpPr txBox="1"/>
          <p:nvPr/>
        </p:nvSpPr>
        <p:spPr>
          <a:xfrm>
            <a:off x="200472" y="2714105"/>
            <a:ext cx="4608513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err="1"/>
              <a:t>Діяльність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страхування </a:t>
            </a:r>
            <a:r>
              <a:rPr lang="ru-RU" b="1" dirty="0" err="1"/>
              <a:t>включає</a:t>
            </a:r>
            <a:r>
              <a:rPr lang="ru-RU" b="1" dirty="0"/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пряме</a:t>
            </a:r>
            <a:r>
              <a:rPr lang="ru-RU" dirty="0"/>
              <a:t> страхування за </a:t>
            </a:r>
            <a:r>
              <a:rPr lang="ru-RU" dirty="0" err="1"/>
              <a:t>класами</a:t>
            </a:r>
            <a:r>
              <a:rPr lang="ru-RU" dirty="0"/>
              <a:t> страхування, </a:t>
            </a:r>
            <a:r>
              <a:rPr lang="ru-RU" dirty="0" err="1"/>
              <a:t>визначеними</a:t>
            </a:r>
            <a:r>
              <a:rPr lang="ru-RU" dirty="0"/>
              <a:t> Законом;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перестрахування</a:t>
            </a:r>
            <a:r>
              <a:rPr lang="ru-RU" dirty="0"/>
              <a:t> за </a:t>
            </a:r>
            <a:r>
              <a:rPr lang="ru-RU" dirty="0" err="1"/>
              <a:t>класами</a:t>
            </a:r>
            <a:r>
              <a:rPr lang="ru-RU" dirty="0"/>
              <a:t> страхування, </a:t>
            </a:r>
            <a:r>
              <a:rPr lang="ru-RU" dirty="0" err="1"/>
              <a:t>визначеними</a:t>
            </a:r>
            <a:r>
              <a:rPr lang="ru-RU" dirty="0"/>
              <a:t> Законом;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діяльність</a:t>
            </a:r>
            <a:r>
              <a:rPr lang="ru-RU" dirty="0"/>
              <a:t>, </a:t>
            </a:r>
            <a:r>
              <a:rPr lang="ru-RU" dirty="0" err="1"/>
              <a:t>пов’язану</a:t>
            </a:r>
            <a:r>
              <a:rPr lang="ru-RU" dirty="0"/>
              <a:t> з </a:t>
            </a:r>
            <a:r>
              <a:rPr lang="ru-RU" dirty="0" err="1"/>
              <a:t>управлінням</a:t>
            </a:r>
            <a:r>
              <a:rPr lang="ru-RU" dirty="0"/>
              <a:t> активами страховика;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діяльність</a:t>
            </a:r>
            <a:r>
              <a:rPr lang="ru-RU" dirty="0"/>
              <a:t> з </a:t>
            </a:r>
            <a:r>
              <a:rPr lang="ru-RU" dirty="0" err="1"/>
              <a:t>реалізації</a:t>
            </a:r>
            <a:r>
              <a:rPr lang="ru-RU" dirty="0"/>
              <a:t>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 страховика </a:t>
            </a:r>
            <a:r>
              <a:rPr lang="ru-RU" dirty="0" err="1"/>
              <a:t>відповідно</a:t>
            </a:r>
            <a:r>
              <a:rPr lang="ru-RU" dirty="0"/>
              <a:t> до Закону;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іншу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, </a:t>
            </a:r>
            <a:r>
              <a:rPr lang="ru-RU" dirty="0" err="1"/>
              <a:t>пов’язану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здійсненням</a:t>
            </a:r>
            <a:r>
              <a:rPr lang="ru-RU" dirty="0"/>
              <a:t> прямого страхування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перестрахування</a:t>
            </a:r>
            <a:r>
              <a:rPr lang="ru-RU" dirty="0"/>
              <a:t>, </a:t>
            </a:r>
            <a:r>
              <a:rPr lang="ru-RU" dirty="0" err="1"/>
              <a:t>визначену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F61898C-CE2E-4A20-B963-02BE8DD533FB}"/>
              </a:ext>
            </a:extLst>
          </p:cNvPr>
          <p:cNvSpPr txBox="1"/>
          <p:nvPr/>
        </p:nvSpPr>
        <p:spPr>
          <a:xfrm>
            <a:off x="5083330" y="2637146"/>
            <a:ext cx="4608513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err="1"/>
              <a:t>Діяльність</a:t>
            </a:r>
            <a:r>
              <a:rPr lang="ru-RU" b="1" dirty="0"/>
              <a:t> з </a:t>
            </a:r>
            <a:r>
              <a:rPr lang="ru-RU" b="1" dirty="0" err="1"/>
              <a:t>надання</a:t>
            </a:r>
            <a:r>
              <a:rPr lang="ru-RU" b="1" dirty="0"/>
              <a:t> </a:t>
            </a:r>
            <a:r>
              <a:rPr lang="ru-RU" b="1" dirty="0" err="1"/>
              <a:t>посередницьких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 </a:t>
            </a:r>
            <a:r>
              <a:rPr lang="ru-RU" dirty="0"/>
              <a:t>на ринку страхування </a:t>
            </a:r>
            <a:r>
              <a:rPr lang="ru-RU" dirty="0" err="1"/>
              <a:t>мають</a:t>
            </a:r>
            <a:r>
              <a:rPr lang="ru-RU" dirty="0"/>
              <a:t> право </a:t>
            </a:r>
            <a:r>
              <a:rPr lang="ru-RU" dirty="0" err="1"/>
              <a:t>здійснювати</a:t>
            </a:r>
            <a:r>
              <a:rPr lang="ru-RU" dirty="0"/>
              <a:t> страховики та </a:t>
            </a:r>
            <a:r>
              <a:rPr lang="ru-RU" dirty="0" err="1"/>
              <a:t>страхові</a:t>
            </a:r>
            <a:r>
              <a:rPr lang="ru-RU" dirty="0"/>
              <a:t> </a:t>
            </a:r>
            <a:r>
              <a:rPr lang="ru-RU" dirty="0" err="1"/>
              <a:t>посередники</a:t>
            </a:r>
            <a:r>
              <a:rPr lang="ru-RU" dirty="0"/>
              <a:t>.</a:t>
            </a:r>
          </a:p>
          <a:p>
            <a:r>
              <a:rPr lang="ru-RU" dirty="0" err="1"/>
              <a:t>Діяльність</a:t>
            </a:r>
            <a:r>
              <a:rPr lang="ru-RU" dirty="0"/>
              <a:t> з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посередницьких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на ринку страхування </a:t>
            </a:r>
            <a:r>
              <a:rPr lang="ru-RU" dirty="0" err="1"/>
              <a:t>включає</a:t>
            </a:r>
            <a:r>
              <a:rPr lang="ru-RU" dirty="0"/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діяльність</a:t>
            </a:r>
            <a:r>
              <a:rPr lang="ru-RU" dirty="0"/>
              <a:t> з </a:t>
            </a:r>
            <a:r>
              <a:rPr lang="ru-RU" dirty="0" err="1"/>
              <a:t>реалізації</a:t>
            </a:r>
            <a:r>
              <a:rPr lang="ru-RU" dirty="0"/>
              <a:t>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 з </a:t>
            </a:r>
            <a:r>
              <a:rPr lang="ru-RU" dirty="0" err="1"/>
              <a:t>реалізації</a:t>
            </a:r>
            <a:r>
              <a:rPr lang="ru-RU" dirty="0"/>
              <a:t> </a:t>
            </a:r>
            <a:r>
              <a:rPr lang="ru-RU" dirty="0" err="1"/>
              <a:t>перестрахових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діяльність</a:t>
            </a:r>
            <a:r>
              <a:rPr lang="ru-RU" dirty="0"/>
              <a:t> з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посередницьких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, </a:t>
            </a:r>
            <a:r>
              <a:rPr lang="ru-RU" dirty="0" err="1"/>
              <a:t>перелік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визначається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5109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> </a:t>
            </a:r>
            <a:r>
              <a:rPr lang="ru-RU" b="1" dirty="0"/>
              <a:t>Перед </a:t>
            </a:r>
            <a:r>
              <a:rPr lang="ru-RU" b="1" dirty="0" err="1"/>
              <a:t>укладенням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страховик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повідомити</a:t>
            </a:r>
            <a:r>
              <a:rPr lang="ru-RU" b="1" dirty="0"/>
              <a:t> </a:t>
            </a:r>
            <a:r>
              <a:rPr lang="ru-RU" b="1" dirty="0" err="1"/>
              <a:t>клієнту</a:t>
            </a:r>
            <a:r>
              <a:rPr lang="ru-RU" b="1" dirty="0" smtClean="0"/>
              <a:t>:</a:t>
            </a:r>
          </a:p>
          <a:p>
            <a:endParaRPr lang="ru-RU" b="1" dirty="0"/>
          </a:p>
          <a:p>
            <a:pPr algn="just"/>
            <a:r>
              <a:rPr lang="ru-RU" b="1" dirty="0"/>
              <a:t>1) </a:t>
            </a:r>
            <a:r>
              <a:rPr lang="ru-RU" b="1" dirty="0" err="1"/>
              <a:t>найменування</a:t>
            </a:r>
            <a:r>
              <a:rPr lang="ru-RU" b="1" dirty="0"/>
              <a:t> та </a:t>
            </a:r>
            <a:r>
              <a:rPr lang="ru-RU" b="1" dirty="0" err="1"/>
              <a:t>місцезнаходження</a:t>
            </a:r>
            <a:r>
              <a:rPr lang="ru-RU" b="1" dirty="0"/>
              <a:t> страховика (у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відокремленого</a:t>
            </a:r>
            <a:r>
              <a:rPr lang="ru-RU" b="1" dirty="0"/>
              <a:t> </a:t>
            </a:r>
            <a:r>
              <a:rPr lang="ru-RU" b="1" dirty="0" err="1"/>
              <a:t>підрозділу</a:t>
            </a:r>
            <a:r>
              <a:rPr lang="ru-RU" b="1" dirty="0"/>
              <a:t> страховика, </a:t>
            </a:r>
            <a:r>
              <a:rPr lang="ru-RU" b="1" dirty="0" err="1"/>
              <a:t>який</a:t>
            </a:r>
            <a:r>
              <a:rPr lang="ru-RU" b="1" dirty="0"/>
              <a:t> </a:t>
            </a:r>
            <a:r>
              <a:rPr lang="ru-RU" b="1" dirty="0" err="1"/>
              <a:t>укладає</a:t>
            </a:r>
            <a:r>
              <a:rPr lang="ru-RU" b="1" dirty="0"/>
              <a:t> </a:t>
            </a:r>
            <a:r>
              <a:rPr lang="ru-RU" b="1" dirty="0" err="1"/>
              <a:t>договір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), </a:t>
            </a:r>
            <a:r>
              <a:rPr lang="ru-RU" b="1" dirty="0" err="1"/>
              <a:t>його</a:t>
            </a:r>
            <a:r>
              <a:rPr lang="ru-RU" b="1" dirty="0"/>
              <a:t> </a:t>
            </a:r>
            <a:r>
              <a:rPr lang="ru-RU" b="1" dirty="0" err="1"/>
              <a:t>ідентифікаційний</a:t>
            </a:r>
            <a:r>
              <a:rPr lang="ru-RU" b="1" dirty="0"/>
              <a:t> код у </a:t>
            </a:r>
            <a:r>
              <a:rPr lang="ru-RU" b="1" dirty="0" err="1"/>
              <a:t>Єдиному</a:t>
            </a:r>
            <a:r>
              <a:rPr lang="ru-RU" b="1" dirty="0"/>
              <a:t> державному </a:t>
            </a:r>
            <a:r>
              <a:rPr lang="ru-RU" b="1" dirty="0" err="1"/>
              <a:t>реєстрі</a:t>
            </a:r>
            <a:r>
              <a:rPr lang="ru-RU" b="1" dirty="0"/>
              <a:t> </a:t>
            </a:r>
            <a:r>
              <a:rPr lang="ru-RU" b="1" dirty="0" err="1"/>
              <a:t>підприємств</a:t>
            </a:r>
            <a:r>
              <a:rPr lang="ru-RU" b="1" dirty="0"/>
              <a:t> та </a:t>
            </a:r>
            <a:r>
              <a:rPr lang="ru-RU" b="1" dirty="0" err="1"/>
              <a:t>організацій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2) </a:t>
            </a:r>
            <a:r>
              <a:rPr lang="ru-RU" b="1" dirty="0" err="1">
                <a:solidFill>
                  <a:srgbClr val="FF0000"/>
                </a:solidFill>
              </a:rPr>
              <a:t>відомості</a:t>
            </a:r>
            <a:r>
              <a:rPr lang="ru-RU" b="1" dirty="0">
                <a:solidFill>
                  <a:srgbClr val="FF0000"/>
                </a:solidFill>
              </a:rPr>
              <a:t> про </a:t>
            </a:r>
            <a:r>
              <a:rPr lang="ru-RU" b="1" dirty="0" err="1">
                <a:solidFill>
                  <a:srgbClr val="FF0000"/>
                </a:solidFill>
              </a:rPr>
              <a:t>ліцензію</a:t>
            </a:r>
            <a:r>
              <a:rPr lang="ru-RU" b="1" dirty="0">
                <a:solidFill>
                  <a:srgbClr val="FF0000"/>
                </a:solidFill>
              </a:rPr>
              <a:t> на </a:t>
            </a:r>
            <a:r>
              <a:rPr lang="ru-RU" b="1" dirty="0" err="1">
                <a:solidFill>
                  <a:srgbClr val="FF0000"/>
                </a:solidFill>
              </a:rPr>
              <a:t>здійснення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діяльності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із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спосіб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перевірки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її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актуальності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3) </a:t>
            </a:r>
            <a:r>
              <a:rPr lang="ru-RU" b="1" dirty="0" err="1"/>
              <a:t>перелік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можуть</a:t>
            </a:r>
            <a:r>
              <a:rPr lang="ru-RU" b="1" dirty="0"/>
              <a:t> </a:t>
            </a:r>
            <a:r>
              <a:rPr lang="ru-RU" b="1" dirty="0" err="1"/>
              <a:t>надаватися</a:t>
            </a:r>
            <a:r>
              <a:rPr lang="ru-RU" b="1" dirty="0"/>
              <a:t> страховиком на запит </a:t>
            </a:r>
            <a:r>
              <a:rPr lang="ru-RU" b="1" dirty="0" err="1"/>
              <a:t>клієнта</a:t>
            </a:r>
            <a:r>
              <a:rPr lang="ru-RU" b="1" dirty="0"/>
              <a:t>, порядок та </a:t>
            </a:r>
            <a:r>
              <a:rPr lang="ru-RU" b="1" dirty="0" err="1"/>
              <a:t>умови</a:t>
            </a:r>
            <a:r>
              <a:rPr lang="ru-RU" b="1" dirty="0"/>
              <a:t> </a:t>
            </a:r>
            <a:r>
              <a:rPr lang="ru-RU" b="1" dirty="0" err="1"/>
              <a:t>консультування</a:t>
            </a:r>
            <a:r>
              <a:rPr lang="ru-RU" b="1" dirty="0"/>
              <a:t> </a:t>
            </a:r>
            <a:r>
              <a:rPr lang="ru-RU" b="1" dirty="0" err="1"/>
              <a:t>клієнтів</a:t>
            </a:r>
            <a:r>
              <a:rPr lang="ru-RU" b="1" dirty="0"/>
              <a:t> </a:t>
            </a:r>
            <a:r>
              <a:rPr lang="ru-RU" b="1" dirty="0" err="1"/>
              <a:t>щодо</a:t>
            </a:r>
            <a:r>
              <a:rPr lang="ru-RU" b="1" dirty="0"/>
              <a:t> </a:t>
            </a:r>
            <a:r>
              <a:rPr lang="ru-RU" b="1" dirty="0" err="1"/>
              <a:t>страхових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4) </a:t>
            </a:r>
            <a:r>
              <a:rPr lang="ru-RU" b="1" dirty="0">
                <a:solidFill>
                  <a:srgbClr val="FF0000"/>
                </a:solidFill>
              </a:rPr>
              <a:t>вид </a:t>
            </a:r>
            <a:r>
              <a:rPr lang="ru-RU" b="1" dirty="0" err="1">
                <a:solidFill>
                  <a:srgbClr val="FF0000"/>
                </a:solidFill>
              </a:rPr>
              <a:t>винагороди</a:t>
            </a:r>
            <a:r>
              <a:rPr lang="ru-RU" b="1" dirty="0">
                <a:solidFill>
                  <a:srgbClr val="FF0000"/>
                </a:solidFill>
              </a:rPr>
              <a:t>, яку </a:t>
            </a:r>
            <a:r>
              <a:rPr lang="ru-RU" b="1" dirty="0" err="1">
                <a:solidFill>
                  <a:srgbClr val="FF0000"/>
                </a:solidFill>
              </a:rPr>
              <a:t>працівник</a:t>
            </a:r>
            <a:r>
              <a:rPr lang="ru-RU" b="1" dirty="0">
                <a:solidFill>
                  <a:srgbClr val="FF0000"/>
                </a:solidFill>
              </a:rPr>
              <a:t> з </a:t>
            </a:r>
            <a:r>
              <a:rPr lang="ru-RU" b="1" dirty="0" err="1">
                <a:solidFill>
                  <a:srgbClr val="FF0000"/>
                </a:solidFill>
              </a:rPr>
              <a:t>реалізації</a:t>
            </a:r>
            <a:r>
              <a:rPr lang="ru-RU" b="1" dirty="0">
                <a:solidFill>
                  <a:srgbClr val="FF0000"/>
                </a:solidFill>
              </a:rPr>
              <a:t> страховика (у </a:t>
            </a:r>
            <a:r>
              <a:rPr lang="ru-RU" b="1" dirty="0" err="1">
                <a:solidFill>
                  <a:srgbClr val="FF0000"/>
                </a:solidFill>
              </a:rPr>
              <a:t>разі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залучення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працівника</a:t>
            </a:r>
            <a:r>
              <a:rPr lang="ru-RU" b="1" dirty="0">
                <a:solidFill>
                  <a:srgbClr val="FF0000"/>
                </a:solidFill>
              </a:rPr>
              <a:t> до </a:t>
            </a:r>
            <a:r>
              <a:rPr lang="ru-RU" b="1" dirty="0" err="1">
                <a:solidFill>
                  <a:srgbClr val="FF0000"/>
                </a:solidFill>
              </a:rPr>
              <a:t>реалізації</a:t>
            </a:r>
            <a:r>
              <a:rPr lang="ru-RU" b="1" dirty="0">
                <a:solidFill>
                  <a:srgbClr val="FF0000"/>
                </a:solidFill>
              </a:rPr>
              <a:t> страхового продукту) </a:t>
            </a:r>
            <a:r>
              <a:rPr lang="ru-RU" b="1" dirty="0" err="1">
                <a:solidFill>
                  <a:srgbClr val="FF0000"/>
                </a:solidFill>
              </a:rPr>
              <a:t>отримає</a:t>
            </a:r>
            <a:r>
              <a:rPr lang="ru-RU" b="1" dirty="0">
                <a:solidFill>
                  <a:srgbClr val="FF0000"/>
                </a:solidFill>
              </a:rPr>
              <a:t> при </a:t>
            </a:r>
            <a:r>
              <a:rPr lang="ru-RU" b="1" dirty="0" err="1">
                <a:solidFill>
                  <a:srgbClr val="FF0000"/>
                </a:solidFill>
              </a:rPr>
              <a:t>укладенні</a:t>
            </a:r>
            <a:r>
              <a:rPr lang="ru-RU" b="1" dirty="0">
                <a:solidFill>
                  <a:srgbClr val="FF0000"/>
                </a:solidFill>
              </a:rPr>
              <a:t> договору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в тому </a:t>
            </a:r>
            <a:r>
              <a:rPr lang="ru-RU" b="1" dirty="0" err="1">
                <a:solidFill>
                  <a:srgbClr val="FF0000"/>
                </a:solidFill>
              </a:rPr>
              <a:t>числі</a:t>
            </a:r>
            <a:r>
              <a:rPr lang="ru-RU" b="1" dirty="0">
                <a:solidFill>
                  <a:srgbClr val="FF0000"/>
                </a:solidFill>
              </a:rPr>
              <a:t> порядок та </a:t>
            </a:r>
            <a:r>
              <a:rPr lang="ru-RU" b="1" dirty="0" err="1">
                <a:solidFill>
                  <a:srgbClr val="FF0000"/>
                </a:solidFill>
              </a:rPr>
              <a:t>умови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її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виплати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5) </a:t>
            </a:r>
            <a:r>
              <a:rPr lang="ru-RU" b="1" dirty="0" err="1"/>
              <a:t>інформацію</a:t>
            </a:r>
            <a:r>
              <a:rPr lang="ru-RU" b="1" dirty="0"/>
              <a:t> про будь-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інші</a:t>
            </a:r>
            <a:r>
              <a:rPr lang="ru-RU" b="1" dirty="0"/>
              <a:t> </a:t>
            </a:r>
            <a:r>
              <a:rPr lang="ru-RU" b="1" dirty="0" err="1"/>
              <a:t>платежі</a:t>
            </a:r>
            <a:r>
              <a:rPr lang="ru-RU" b="1" dirty="0"/>
              <a:t> (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страхових</a:t>
            </a:r>
            <a:r>
              <a:rPr lang="ru-RU" b="1" dirty="0"/>
              <a:t> </a:t>
            </a:r>
            <a:r>
              <a:rPr lang="ru-RU" b="1" dirty="0" err="1"/>
              <a:t>премій</a:t>
            </a:r>
            <a:r>
              <a:rPr lang="ru-RU" b="1" dirty="0"/>
              <a:t>),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клієнт</a:t>
            </a:r>
            <a:r>
              <a:rPr lang="ru-RU" b="1" dirty="0"/>
              <a:t> буде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сплатити</a:t>
            </a:r>
            <a:r>
              <a:rPr lang="ru-RU" b="1" dirty="0"/>
              <a:t> у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6) </a:t>
            </a:r>
            <a:r>
              <a:rPr lang="ru-RU" b="1" dirty="0" err="1">
                <a:solidFill>
                  <a:srgbClr val="FF0000"/>
                </a:solidFill>
              </a:rPr>
              <a:t>інформацію</a:t>
            </a:r>
            <a:r>
              <a:rPr lang="ru-RU" b="1" dirty="0">
                <a:solidFill>
                  <a:srgbClr val="FF0000"/>
                </a:solidFill>
              </a:rPr>
              <a:t> про </a:t>
            </a:r>
            <a:r>
              <a:rPr lang="ru-RU" b="1" dirty="0" err="1">
                <a:solidFill>
                  <a:srgbClr val="FF0000"/>
                </a:solidFill>
              </a:rPr>
              <a:t>механізми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способи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захисту</a:t>
            </a:r>
            <a:r>
              <a:rPr lang="ru-RU" b="1" dirty="0">
                <a:solidFill>
                  <a:srgbClr val="FF0000"/>
                </a:solidFill>
              </a:rPr>
              <a:t> прав </a:t>
            </a:r>
            <a:r>
              <a:rPr lang="ru-RU" b="1" dirty="0" err="1">
                <a:solidFill>
                  <a:srgbClr val="FF0000"/>
                </a:solidFill>
              </a:rPr>
              <a:t>споживачів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фінансових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послуг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зокрема</a:t>
            </a:r>
            <a:r>
              <a:rPr lang="ru-RU" b="1" dirty="0">
                <a:solidFill>
                  <a:srgbClr val="FF0000"/>
                </a:solidFill>
              </a:rPr>
              <a:t>, про </a:t>
            </a:r>
            <a:r>
              <a:rPr lang="ru-RU" b="1" dirty="0" err="1">
                <a:solidFill>
                  <a:srgbClr val="FF0000"/>
                </a:solidFill>
              </a:rPr>
              <a:t>можливість</a:t>
            </a:r>
            <a:r>
              <a:rPr lang="ru-RU" b="1" dirty="0">
                <a:solidFill>
                  <a:srgbClr val="FF0000"/>
                </a:solidFill>
              </a:rPr>
              <a:t> та порядок </a:t>
            </a:r>
            <a:r>
              <a:rPr lang="ru-RU" b="1" dirty="0" err="1">
                <a:solidFill>
                  <a:srgbClr val="FF0000"/>
                </a:solidFill>
              </a:rPr>
              <a:t>позасудового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розгляду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скарг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споживачів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фінансових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послуг</a:t>
            </a:r>
            <a:r>
              <a:rPr lang="ru-RU" b="1" dirty="0">
                <a:solidFill>
                  <a:srgbClr val="FF0000"/>
                </a:solidFill>
              </a:rPr>
              <a:t>, адресу страховика, за </a:t>
            </a:r>
            <a:r>
              <a:rPr lang="ru-RU" b="1" dirty="0" err="1">
                <a:solidFill>
                  <a:srgbClr val="FF0000"/>
                </a:solidFill>
              </a:rPr>
              <a:t>якою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приймаються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скарги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клієнтів</a:t>
            </a:r>
            <a:r>
              <a:rPr lang="ru-RU" b="1" dirty="0">
                <a:solidFill>
                  <a:srgbClr val="FF0000"/>
                </a:solidFill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5038599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>
                <a:solidFill>
                  <a:prstClr val="black"/>
                </a:solidFill>
              </a:rPr>
              <a:t>Інформація</a:t>
            </a:r>
            <a:r>
              <a:rPr lang="ru-RU" b="1" dirty="0">
                <a:solidFill>
                  <a:prstClr val="black"/>
                </a:solidFill>
              </a:rPr>
              <a:t> про страхового </a:t>
            </a:r>
            <a:r>
              <a:rPr lang="ru-RU" b="1" dirty="0" err="1">
                <a:solidFill>
                  <a:prstClr val="black"/>
                </a:solidFill>
              </a:rPr>
              <a:t>посередника</a:t>
            </a:r>
            <a:r>
              <a:rPr lang="ru-RU" b="1" dirty="0">
                <a:solidFill>
                  <a:prstClr val="black"/>
                </a:solidFill>
              </a:rPr>
              <a:t>, яка </a:t>
            </a:r>
            <a:r>
              <a:rPr lang="ru-RU" b="1" dirty="0" err="1">
                <a:solidFill>
                  <a:prstClr val="black"/>
                </a:solidFill>
              </a:rPr>
              <a:t>надається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укладення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endParaRPr lang="ru-RU" b="1" dirty="0">
              <a:solidFill>
                <a:prstClr val="black"/>
              </a:solidFill>
            </a:endParaRP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1. </a:t>
            </a:r>
            <a:r>
              <a:rPr lang="ru-RU" b="1" dirty="0" err="1">
                <a:solidFill>
                  <a:prstClr val="black"/>
                </a:solidFill>
              </a:rPr>
              <a:t>Страховий</a:t>
            </a:r>
            <a:r>
              <a:rPr lang="ru-RU" b="1" dirty="0">
                <a:solidFill>
                  <a:prstClr val="black"/>
                </a:solidFill>
              </a:rPr>
              <a:t> агент, субагент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страховий</a:t>
            </a:r>
            <a:r>
              <a:rPr lang="ru-RU" b="1" dirty="0">
                <a:solidFill>
                  <a:prstClr val="black"/>
                </a:solidFill>
              </a:rPr>
              <a:t> брокер перед </a:t>
            </a:r>
            <a:r>
              <a:rPr lang="ru-RU" b="1" dirty="0" err="1">
                <a:solidFill>
                  <a:prstClr val="black"/>
                </a:solidFill>
              </a:rPr>
              <a:t>укладенням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зобов’язаний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повідомити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 smtClean="0">
                <a:solidFill>
                  <a:prstClr val="black"/>
                </a:solidFill>
              </a:rPr>
              <a:t>- </a:t>
            </a:r>
            <a:r>
              <a:rPr lang="ru-RU" b="1" dirty="0" err="1" smtClean="0">
                <a:solidFill>
                  <a:prstClr val="black"/>
                </a:solidFill>
              </a:rPr>
              <a:t>своє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повне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скорочене</a:t>
            </a:r>
            <a:r>
              <a:rPr lang="ru-RU" b="1" dirty="0">
                <a:solidFill>
                  <a:prstClr val="black"/>
                </a:solidFill>
              </a:rPr>
              <a:t> (за </a:t>
            </a:r>
            <a:r>
              <a:rPr lang="ru-RU" b="1" dirty="0" err="1">
                <a:solidFill>
                  <a:prstClr val="black"/>
                </a:solidFill>
              </a:rPr>
              <a:t>наявності</a:t>
            </a:r>
            <a:r>
              <a:rPr lang="ru-RU" b="1" dirty="0">
                <a:solidFill>
                  <a:prstClr val="black"/>
                </a:solidFill>
              </a:rPr>
              <a:t>) </a:t>
            </a:r>
            <a:r>
              <a:rPr lang="ru-RU" b="1" dirty="0" err="1">
                <a:solidFill>
                  <a:prstClr val="black"/>
                </a:solidFill>
              </a:rPr>
              <a:t>найменування</a:t>
            </a:r>
            <a:r>
              <a:rPr lang="ru-RU" b="1" dirty="0">
                <a:solidFill>
                  <a:prstClr val="black"/>
                </a:solidFill>
              </a:rPr>
              <a:t> - для </a:t>
            </a:r>
            <a:r>
              <a:rPr lang="ru-RU" b="1" dirty="0" err="1">
                <a:solidFill>
                  <a:prstClr val="black"/>
                </a:solidFill>
              </a:rPr>
              <a:t>юридичної</a:t>
            </a:r>
            <a:r>
              <a:rPr lang="ru-RU" b="1" dirty="0">
                <a:solidFill>
                  <a:prstClr val="black"/>
                </a:solidFill>
              </a:rPr>
              <a:t> особи та </a:t>
            </a:r>
            <a:r>
              <a:rPr lang="ru-RU" b="1" dirty="0" err="1">
                <a:solidFill>
                  <a:prstClr val="black"/>
                </a:solidFill>
              </a:rPr>
              <a:t>представництва</a:t>
            </a:r>
            <a:r>
              <a:rPr lang="ru-RU" b="1" dirty="0">
                <a:solidFill>
                  <a:prstClr val="black"/>
                </a:solidFill>
              </a:rPr>
              <a:t> страхового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перестрахового</a:t>
            </a:r>
            <a:r>
              <a:rPr lang="ru-RU" b="1" dirty="0">
                <a:solidFill>
                  <a:prstClr val="black"/>
                </a:solidFill>
              </a:rPr>
              <a:t> брокера - нерезидента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прізвище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ім’я</a:t>
            </a:r>
            <a:r>
              <a:rPr lang="ru-RU" b="1" dirty="0">
                <a:solidFill>
                  <a:prstClr val="black"/>
                </a:solidFill>
              </a:rPr>
              <a:t> та по </a:t>
            </a:r>
            <a:r>
              <a:rPr lang="ru-RU" b="1" dirty="0" err="1">
                <a:solidFill>
                  <a:prstClr val="black"/>
                </a:solidFill>
              </a:rPr>
              <a:t>батькові</a:t>
            </a:r>
            <a:r>
              <a:rPr lang="ru-RU" b="1" dirty="0">
                <a:solidFill>
                  <a:prstClr val="black"/>
                </a:solidFill>
              </a:rPr>
              <a:t> (за </a:t>
            </a:r>
            <a:r>
              <a:rPr lang="ru-RU" b="1" dirty="0" err="1">
                <a:solidFill>
                  <a:prstClr val="black"/>
                </a:solidFill>
              </a:rPr>
              <a:t>наявності</a:t>
            </a:r>
            <a:r>
              <a:rPr lang="ru-RU" b="1" dirty="0">
                <a:solidFill>
                  <a:prstClr val="black"/>
                </a:solidFill>
              </a:rPr>
              <a:t>) - для </a:t>
            </a:r>
            <a:r>
              <a:rPr lang="ru-RU" b="1" dirty="0" err="1">
                <a:solidFill>
                  <a:prstClr val="black"/>
                </a:solidFill>
              </a:rPr>
              <a:t>фізичної</a:t>
            </a:r>
            <a:r>
              <a:rPr lang="ru-RU" b="1" dirty="0">
                <a:solidFill>
                  <a:prstClr val="black"/>
                </a:solidFill>
              </a:rPr>
              <a:t> особи та </a:t>
            </a:r>
            <a:r>
              <a:rPr lang="ru-RU" b="1" dirty="0" err="1">
                <a:solidFill>
                  <a:prstClr val="black"/>
                </a:solidFill>
              </a:rPr>
              <a:t>фізичної</a:t>
            </a:r>
            <a:r>
              <a:rPr lang="ru-RU" b="1" dirty="0">
                <a:solidFill>
                  <a:prstClr val="black"/>
                </a:solidFill>
              </a:rPr>
              <a:t> особи - </a:t>
            </a:r>
            <a:r>
              <a:rPr lang="ru-RU" b="1" dirty="0" err="1">
                <a:solidFill>
                  <a:prstClr val="black"/>
                </a:solidFill>
              </a:rPr>
              <a:t>підприємця</a:t>
            </a:r>
            <a:r>
              <a:rPr lang="ru-RU" b="1" dirty="0">
                <a:solidFill>
                  <a:prstClr val="black"/>
                </a:solidFill>
              </a:rPr>
              <a:t>; </a:t>
            </a:r>
            <a:r>
              <a:rPr lang="ru-RU" b="1" dirty="0" err="1">
                <a:solidFill>
                  <a:prstClr val="black"/>
                </a:solidFill>
              </a:rPr>
              <a:t>ідентифікаційний</a:t>
            </a:r>
            <a:r>
              <a:rPr lang="ru-RU" b="1" dirty="0">
                <a:solidFill>
                  <a:prstClr val="black"/>
                </a:solidFill>
              </a:rPr>
              <a:t> код у </a:t>
            </a:r>
            <a:r>
              <a:rPr lang="ru-RU" b="1" dirty="0" err="1">
                <a:solidFill>
                  <a:prstClr val="black"/>
                </a:solidFill>
              </a:rPr>
              <a:t>Єдиному</a:t>
            </a:r>
            <a:r>
              <a:rPr lang="ru-RU" b="1" dirty="0">
                <a:solidFill>
                  <a:prstClr val="black"/>
                </a:solidFill>
              </a:rPr>
              <a:t> державному </a:t>
            </a:r>
            <a:r>
              <a:rPr lang="ru-RU" b="1" dirty="0" err="1">
                <a:solidFill>
                  <a:prstClr val="black"/>
                </a:solidFill>
              </a:rPr>
              <a:t>реєстрі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підприємств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організацій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 - для </a:t>
            </a:r>
            <a:r>
              <a:rPr lang="ru-RU" b="1" dirty="0" err="1">
                <a:solidFill>
                  <a:prstClr val="black"/>
                </a:solidFill>
              </a:rPr>
              <a:t>юридичних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реєстраційний</a:t>
            </a:r>
            <a:r>
              <a:rPr lang="ru-RU" b="1" dirty="0">
                <a:solidFill>
                  <a:prstClr val="black"/>
                </a:solidFill>
              </a:rPr>
              <a:t> номер </a:t>
            </a:r>
            <a:r>
              <a:rPr lang="ru-RU" b="1" dirty="0" err="1">
                <a:solidFill>
                  <a:prstClr val="black"/>
                </a:solidFill>
              </a:rPr>
              <a:t>облікової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картки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платника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податків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серія</a:t>
            </a:r>
            <a:r>
              <a:rPr lang="ru-RU" b="1" dirty="0">
                <a:solidFill>
                  <a:prstClr val="black"/>
                </a:solidFill>
              </a:rPr>
              <a:t> та номер паспорта/номер паспорта у </a:t>
            </a:r>
            <a:r>
              <a:rPr lang="ru-RU" b="1" dirty="0" err="1">
                <a:solidFill>
                  <a:prstClr val="black"/>
                </a:solidFill>
              </a:rPr>
              <a:t>формі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картки</a:t>
            </a:r>
            <a:r>
              <a:rPr lang="ru-RU" b="1" dirty="0">
                <a:solidFill>
                  <a:prstClr val="black"/>
                </a:solidFill>
              </a:rPr>
              <a:t> (для </a:t>
            </a:r>
            <a:r>
              <a:rPr lang="ru-RU" b="1" dirty="0" err="1">
                <a:solidFill>
                  <a:prstClr val="black"/>
                </a:solidFill>
              </a:rPr>
              <a:t>фізичних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які</a:t>
            </a:r>
            <a:r>
              <a:rPr lang="ru-RU" b="1" dirty="0">
                <a:solidFill>
                  <a:prstClr val="black"/>
                </a:solidFill>
              </a:rPr>
              <a:t> через </a:t>
            </a:r>
            <a:r>
              <a:rPr lang="ru-RU" b="1" dirty="0" err="1">
                <a:solidFill>
                  <a:prstClr val="black"/>
                </a:solidFill>
              </a:rPr>
              <a:t>свої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релігійні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переконання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відмовляються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прийняття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реєстраційного</a:t>
            </a:r>
            <a:r>
              <a:rPr lang="ru-RU" b="1" dirty="0">
                <a:solidFill>
                  <a:prstClr val="black"/>
                </a:solidFill>
              </a:rPr>
              <a:t> номера </a:t>
            </a:r>
            <a:r>
              <a:rPr lang="ru-RU" b="1" dirty="0" err="1">
                <a:solidFill>
                  <a:prstClr val="black"/>
                </a:solidFill>
              </a:rPr>
              <a:t>платника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податків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повідомили</a:t>
            </a:r>
            <a:r>
              <a:rPr lang="ru-RU" b="1" dirty="0">
                <a:solidFill>
                  <a:prstClr val="black"/>
                </a:solidFill>
              </a:rPr>
              <a:t> про </a:t>
            </a:r>
            <a:r>
              <a:rPr lang="ru-RU" b="1" dirty="0" err="1">
                <a:solidFill>
                  <a:prstClr val="black"/>
                </a:solidFill>
              </a:rPr>
              <a:t>це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відповідний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контролюючий</a:t>
            </a:r>
            <a:r>
              <a:rPr lang="ru-RU" b="1" dirty="0">
                <a:solidFill>
                  <a:prstClr val="black"/>
                </a:solidFill>
              </a:rPr>
              <a:t> орган і </a:t>
            </a:r>
            <a:r>
              <a:rPr lang="ru-RU" b="1" dirty="0" err="1">
                <a:solidFill>
                  <a:prstClr val="black"/>
                </a:solidFill>
              </a:rPr>
              <a:t>мають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відмітку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паспорті</a:t>
            </a:r>
            <a:r>
              <a:rPr lang="ru-RU" b="1" dirty="0">
                <a:solidFill>
                  <a:prstClr val="black"/>
                </a:solidFill>
              </a:rPr>
              <a:t>) - для </a:t>
            </a:r>
            <a:r>
              <a:rPr lang="ru-RU" b="1" dirty="0" err="1">
                <a:solidFill>
                  <a:prstClr val="black"/>
                </a:solidFill>
              </a:rPr>
              <a:t>фізичних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фізичних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 - </a:t>
            </a:r>
            <a:r>
              <a:rPr lang="ru-RU" b="1" dirty="0" err="1">
                <a:solidFill>
                  <a:prstClr val="black"/>
                </a:solidFill>
              </a:rPr>
              <a:t>підприємців</a:t>
            </a:r>
            <a:r>
              <a:rPr lang="ru-RU" b="1" dirty="0">
                <a:solidFill>
                  <a:prstClr val="black"/>
                </a:solidFill>
              </a:rPr>
              <a:t>; </a:t>
            </a:r>
            <a:r>
              <a:rPr lang="ru-RU" b="1" dirty="0" err="1">
                <a:solidFill>
                  <a:prstClr val="black"/>
                </a:solidFill>
              </a:rPr>
              <a:t>місцезнаходження</a:t>
            </a:r>
            <a:r>
              <a:rPr lang="ru-RU" b="1" dirty="0">
                <a:solidFill>
                  <a:prstClr val="black"/>
                </a:solidFill>
              </a:rPr>
              <a:t>, адресу веб-сайту (за </a:t>
            </a:r>
            <a:r>
              <a:rPr lang="ru-RU" b="1" dirty="0" err="1">
                <a:solidFill>
                  <a:prstClr val="black"/>
                </a:solidFill>
              </a:rPr>
              <a:t>наявності</a:t>
            </a:r>
            <a:r>
              <a:rPr lang="ru-RU" b="1" dirty="0">
                <a:solidFill>
                  <a:prstClr val="black"/>
                </a:solidFill>
              </a:rPr>
              <a:t>);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853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>
                <a:solidFill>
                  <a:prstClr val="black"/>
                </a:solidFill>
              </a:rPr>
              <a:t>Інформація</a:t>
            </a:r>
            <a:r>
              <a:rPr lang="ru-RU" b="1" dirty="0">
                <a:solidFill>
                  <a:prstClr val="black"/>
                </a:solidFill>
              </a:rPr>
              <a:t> про страхового </a:t>
            </a:r>
            <a:r>
              <a:rPr lang="ru-RU" b="1" dirty="0" err="1">
                <a:solidFill>
                  <a:prstClr val="black"/>
                </a:solidFill>
              </a:rPr>
              <a:t>посередника</a:t>
            </a:r>
            <a:r>
              <a:rPr lang="ru-RU" b="1" dirty="0">
                <a:solidFill>
                  <a:prstClr val="black"/>
                </a:solidFill>
              </a:rPr>
              <a:t>, яка </a:t>
            </a:r>
            <a:r>
              <a:rPr lang="ru-RU" b="1" dirty="0" err="1">
                <a:solidFill>
                  <a:prstClr val="black"/>
                </a:solidFill>
              </a:rPr>
              <a:t>надається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укладення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endParaRPr lang="ru-RU" b="1" dirty="0">
              <a:solidFill>
                <a:prstClr val="black"/>
              </a:solidFill>
            </a:endParaRP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- про </a:t>
            </a:r>
            <a:r>
              <a:rPr lang="ru-RU" b="1" dirty="0">
                <a:solidFill>
                  <a:srgbClr val="FF0000"/>
                </a:solidFill>
              </a:rPr>
              <a:t>те, </a:t>
            </a:r>
            <a:r>
              <a:rPr lang="ru-RU" b="1" dirty="0" err="1">
                <a:solidFill>
                  <a:srgbClr val="FF0000"/>
                </a:solidFill>
              </a:rPr>
              <a:t>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він</a:t>
            </a:r>
            <a:r>
              <a:rPr lang="ru-RU" b="1" dirty="0">
                <a:solidFill>
                  <a:srgbClr val="FF0000"/>
                </a:solidFill>
              </a:rPr>
              <a:t> є </a:t>
            </a:r>
            <a:r>
              <a:rPr lang="ru-RU" b="1" dirty="0" err="1">
                <a:solidFill>
                  <a:srgbClr val="FF0000"/>
                </a:solidFill>
              </a:rPr>
              <a:t>страховим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посередником</a:t>
            </a:r>
            <a:r>
              <a:rPr lang="ru-RU" b="1" dirty="0">
                <a:solidFill>
                  <a:srgbClr val="FF0000"/>
                </a:solidFill>
              </a:rPr>
              <a:t>, та </a:t>
            </a:r>
            <a:r>
              <a:rPr lang="ru-RU" b="1" dirty="0" err="1">
                <a:solidFill>
                  <a:srgbClr val="FF0000"/>
                </a:solidFill>
              </a:rPr>
              <a:t>свої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повноваження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відповідно</a:t>
            </a:r>
            <a:r>
              <a:rPr lang="ru-RU" b="1" dirty="0">
                <a:solidFill>
                  <a:srgbClr val="FF0000"/>
                </a:solidFill>
              </a:rPr>
              <a:t> до договору </a:t>
            </a:r>
            <a:r>
              <a:rPr lang="ru-RU" b="1" dirty="0" err="1">
                <a:solidFill>
                  <a:srgbClr val="FF0000"/>
                </a:solidFill>
              </a:rPr>
              <a:t>із</a:t>
            </a:r>
            <a:r>
              <a:rPr lang="ru-RU" b="1" dirty="0">
                <a:solidFill>
                  <a:srgbClr val="FF0000"/>
                </a:solidFill>
              </a:rPr>
              <a:t> страховиком (для субагента - </a:t>
            </a:r>
            <a:r>
              <a:rPr lang="ru-RU" b="1" dirty="0" err="1">
                <a:solidFill>
                  <a:srgbClr val="FF0000"/>
                </a:solidFill>
              </a:rPr>
              <a:t>також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його</a:t>
            </a:r>
            <a:r>
              <a:rPr lang="ru-RU" b="1" dirty="0">
                <a:solidFill>
                  <a:srgbClr val="FF0000"/>
                </a:solidFill>
              </a:rPr>
              <a:t> договору </a:t>
            </a:r>
            <a:r>
              <a:rPr lang="ru-RU" b="1" dirty="0" err="1">
                <a:solidFill>
                  <a:srgbClr val="FF0000"/>
                </a:solidFill>
              </a:rPr>
              <a:t>із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страховим</a:t>
            </a:r>
            <a:r>
              <a:rPr lang="ru-RU" b="1" dirty="0">
                <a:solidFill>
                  <a:srgbClr val="FF0000"/>
                </a:solidFill>
              </a:rPr>
              <a:t> агентом) </a:t>
            </a:r>
            <a:r>
              <a:rPr lang="ru-RU" b="1" dirty="0" err="1">
                <a:solidFill>
                  <a:srgbClr val="FF0000"/>
                </a:solidFill>
              </a:rPr>
              <a:t>або</a:t>
            </a:r>
            <a:r>
              <a:rPr lang="ru-RU" b="1" dirty="0">
                <a:solidFill>
                  <a:srgbClr val="FF0000"/>
                </a:solidFill>
              </a:rPr>
              <a:t> договору про </a:t>
            </a:r>
            <a:r>
              <a:rPr lang="ru-RU" b="1" dirty="0" err="1">
                <a:solidFill>
                  <a:srgbClr val="FF0000"/>
                </a:solidFill>
              </a:rPr>
              <a:t>посередницькі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послуги</a:t>
            </a:r>
            <a:r>
              <a:rPr lang="ru-RU" b="1" dirty="0">
                <a:solidFill>
                  <a:srgbClr val="FF0000"/>
                </a:solidFill>
              </a:rPr>
              <a:t> з </a:t>
            </a:r>
            <a:r>
              <a:rPr lang="ru-RU" b="1" dirty="0" err="1">
                <a:solidFill>
                  <a:srgbClr val="FF0000"/>
                </a:solidFill>
              </a:rPr>
              <a:t>клієнтом</a:t>
            </a:r>
            <a:r>
              <a:rPr lang="ru-RU" b="1" dirty="0">
                <a:solidFill>
                  <a:srgbClr val="FF0000"/>
                </a:solidFill>
              </a:rPr>
              <a:t>;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- </a:t>
            </a:r>
            <a:r>
              <a:rPr lang="ru-RU" b="1" dirty="0" err="1">
                <a:solidFill>
                  <a:prstClr val="black"/>
                </a:solidFill>
              </a:rPr>
              <a:t>свій</a:t>
            </a:r>
            <a:r>
              <a:rPr lang="ru-RU" b="1" dirty="0">
                <a:solidFill>
                  <a:prstClr val="black"/>
                </a:solidFill>
              </a:rPr>
              <a:t> номер </a:t>
            </a:r>
            <a:r>
              <a:rPr lang="ru-RU" b="1" dirty="0" err="1">
                <a:solidFill>
                  <a:prstClr val="black"/>
                </a:solidFill>
              </a:rPr>
              <a:t>запису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Реєстрі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посередників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сторінку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мережі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Інтернет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посиланням</a:t>
            </a:r>
            <a:r>
              <a:rPr lang="ru-RU" b="1" dirty="0">
                <a:solidFill>
                  <a:prstClr val="black"/>
                </a:solidFill>
              </a:rPr>
              <a:t> на </a:t>
            </a:r>
            <a:r>
              <a:rPr lang="ru-RU" b="1" dirty="0" err="1">
                <a:solidFill>
                  <a:prstClr val="black"/>
                </a:solidFill>
              </a:rPr>
              <a:t>Реєстр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посередників</a:t>
            </a:r>
            <a:r>
              <a:rPr lang="ru-RU" b="1" dirty="0">
                <a:solidFill>
                  <a:prstClr val="black"/>
                </a:solidFill>
              </a:rPr>
              <a:t> для </a:t>
            </a:r>
            <a:r>
              <a:rPr lang="ru-RU" b="1" dirty="0" err="1">
                <a:solidFill>
                  <a:prstClr val="black"/>
                </a:solidFill>
              </a:rPr>
              <a:t>перевірки</a:t>
            </a:r>
            <a:r>
              <a:rPr lang="ru-RU" b="1" dirty="0">
                <a:solidFill>
                  <a:prstClr val="black"/>
                </a:solidFill>
              </a:rPr>
              <a:t> факту </a:t>
            </a:r>
            <a:r>
              <a:rPr lang="ru-RU" b="1" dirty="0" err="1">
                <a:solidFill>
                  <a:prstClr val="black"/>
                </a:solidFill>
              </a:rPr>
              <a:t>його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реєстрації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- </a:t>
            </a:r>
            <a:r>
              <a:rPr lang="ru-RU" b="1" dirty="0">
                <a:solidFill>
                  <a:srgbClr val="FF0000"/>
                </a:solidFill>
              </a:rPr>
              <a:t>про </a:t>
            </a:r>
            <a:r>
              <a:rPr lang="ru-RU" b="1" dirty="0" err="1">
                <a:solidFill>
                  <a:srgbClr val="FF0000"/>
                </a:solidFill>
              </a:rPr>
              <a:t>можливість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надання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індивідуальної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консультації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щодо</a:t>
            </a:r>
            <a:r>
              <a:rPr lang="ru-RU" b="1" dirty="0">
                <a:solidFill>
                  <a:srgbClr val="FF0000"/>
                </a:solidFill>
              </a:rPr>
              <a:t> умов страхового продукту та </a:t>
            </a:r>
            <a:r>
              <a:rPr lang="ru-RU" b="1" dirty="0" err="1">
                <a:solidFill>
                  <a:srgbClr val="FF0000"/>
                </a:solidFill>
              </a:rPr>
              <a:t>рекомендації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який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страховий</a:t>
            </a:r>
            <a:r>
              <a:rPr lang="ru-RU" b="1" dirty="0">
                <a:solidFill>
                  <a:srgbClr val="FF0000"/>
                </a:solidFill>
              </a:rPr>
              <a:t> продукт максимально </a:t>
            </a:r>
            <a:r>
              <a:rPr lang="ru-RU" b="1" dirty="0" err="1">
                <a:solidFill>
                  <a:srgbClr val="FF0000"/>
                </a:solidFill>
              </a:rPr>
              <a:t>відповідатиме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вимогам</a:t>
            </a:r>
            <a:r>
              <a:rPr lang="ru-RU" b="1" dirty="0">
                <a:solidFill>
                  <a:srgbClr val="FF0000"/>
                </a:solidFill>
              </a:rPr>
              <a:t> і потребам </a:t>
            </a:r>
            <a:r>
              <a:rPr lang="ru-RU" b="1" dirty="0" err="1">
                <a:solidFill>
                  <a:srgbClr val="FF0000"/>
                </a:solidFill>
              </a:rPr>
              <a:t>клієнта</a:t>
            </a:r>
            <a:r>
              <a:rPr lang="ru-RU" b="1" dirty="0">
                <a:solidFill>
                  <a:srgbClr val="FF0000"/>
                </a:solidFill>
              </a:rPr>
              <a:t> у </a:t>
            </a:r>
            <a:r>
              <a:rPr lang="ru-RU" b="1" dirty="0" err="1">
                <a:solidFill>
                  <a:srgbClr val="FF0000"/>
                </a:solidFill>
              </a:rPr>
              <a:t>страхуванні</a:t>
            </a:r>
            <a:r>
              <a:rPr lang="ru-RU" b="1" dirty="0">
                <a:solidFill>
                  <a:srgbClr val="FF0000"/>
                </a:solidFill>
              </a:rPr>
              <a:t>;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- </a:t>
            </a:r>
            <a:r>
              <a:rPr lang="ru-RU" b="1" dirty="0">
                <a:solidFill>
                  <a:prstClr val="black"/>
                </a:solidFill>
              </a:rPr>
              <a:t>про </a:t>
            </a:r>
            <a:r>
              <a:rPr lang="ru-RU" b="1" dirty="0" err="1">
                <a:solidFill>
                  <a:prstClr val="black"/>
                </a:solidFill>
              </a:rPr>
              <a:t>найменування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місцезнаходження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страховиків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страхові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продукти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яких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він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реалізує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перелік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послуг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що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надаються</a:t>
            </a:r>
            <a:r>
              <a:rPr lang="ru-RU" b="1" dirty="0">
                <a:solidFill>
                  <a:prstClr val="black"/>
                </a:solidFill>
              </a:rPr>
              <a:t> такими страховиками, </a:t>
            </a:r>
            <a:r>
              <a:rPr lang="ru-RU" b="1" dirty="0" err="1">
                <a:solidFill>
                  <a:prstClr val="black"/>
                </a:solidFill>
              </a:rPr>
              <a:t>сторінку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мережі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Інтернет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посиланням</a:t>
            </a:r>
            <a:r>
              <a:rPr lang="ru-RU" b="1" dirty="0">
                <a:solidFill>
                  <a:prstClr val="black"/>
                </a:solidFill>
              </a:rPr>
              <a:t> на </a:t>
            </a:r>
            <a:r>
              <a:rPr lang="ru-RU" b="1" dirty="0" err="1">
                <a:solidFill>
                  <a:prstClr val="black"/>
                </a:solidFill>
              </a:rPr>
              <a:t>Реєстр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- </a:t>
            </a:r>
            <a:r>
              <a:rPr lang="ru-RU" b="1" dirty="0">
                <a:solidFill>
                  <a:srgbClr val="FF0000"/>
                </a:solidFill>
              </a:rPr>
              <a:t>про те, </a:t>
            </a:r>
            <a:r>
              <a:rPr lang="ru-RU" b="1" dirty="0" err="1">
                <a:solidFill>
                  <a:srgbClr val="FF0000"/>
                </a:solidFill>
              </a:rPr>
              <a:t>чи</a:t>
            </a:r>
            <a:r>
              <a:rPr lang="ru-RU" b="1" dirty="0">
                <a:solidFill>
                  <a:srgbClr val="FF0000"/>
                </a:solidFill>
              </a:rPr>
              <a:t> є </a:t>
            </a:r>
            <a:r>
              <a:rPr lang="ru-RU" b="1" dirty="0" err="1">
                <a:solidFill>
                  <a:srgbClr val="FF0000"/>
                </a:solidFill>
              </a:rPr>
              <a:t>такий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посередник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власником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істотної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участі</a:t>
            </a:r>
            <a:r>
              <a:rPr lang="ru-RU" b="1" dirty="0">
                <a:solidFill>
                  <a:srgbClr val="FF0000"/>
                </a:solidFill>
              </a:rPr>
              <a:t> в будь-</a:t>
            </a:r>
            <a:r>
              <a:rPr lang="ru-RU" b="1" dirty="0" err="1">
                <a:solidFill>
                  <a:srgbClr val="FF0000"/>
                </a:solidFill>
              </a:rPr>
              <a:t>якому</a:t>
            </a:r>
            <a:r>
              <a:rPr lang="ru-RU" b="1" dirty="0">
                <a:solidFill>
                  <a:srgbClr val="FF0000"/>
                </a:solidFill>
              </a:rPr>
              <a:t> страховику;</a:t>
            </a:r>
          </a:p>
          <a:p>
            <a:r>
              <a:rPr lang="ru-RU" b="1" dirty="0" smtClean="0">
                <a:solidFill>
                  <a:prstClr val="black"/>
                </a:solidFill>
              </a:rPr>
              <a:t>- про </a:t>
            </a:r>
            <a:r>
              <a:rPr lang="ru-RU" b="1" dirty="0">
                <a:solidFill>
                  <a:prstClr val="black"/>
                </a:solidFill>
              </a:rPr>
              <a:t>те, </a:t>
            </a:r>
            <a:r>
              <a:rPr lang="ru-RU" b="1" dirty="0" err="1">
                <a:solidFill>
                  <a:prstClr val="black"/>
                </a:solidFill>
              </a:rPr>
              <a:t>чи</a:t>
            </a:r>
            <a:r>
              <a:rPr lang="ru-RU" b="1" dirty="0">
                <a:solidFill>
                  <a:prstClr val="black"/>
                </a:solidFill>
              </a:rPr>
              <a:t> є будь-</a:t>
            </a:r>
            <a:r>
              <a:rPr lang="ru-RU" b="1" dirty="0" err="1">
                <a:solidFill>
                  <a:prstClr val="black"/>
                </a:solidFill>
              </a:rPr>
              <a:t>який</a:t>
            </a:r>
            <a:r>
              <a:rPr lang="ru-RU" b="1" dirty="0">
                <a:solidFill>
                  <a:prstClr val="black"/>
                </a:solidFill>
              </a:rPr>
              <a:t> страховик </a:t>
            </a:r>
            <a:r>
              <a:rPr lang="ru-RU" b="1" dirty="0" err="1">
                <a:solidFill>
                  <a:prstClr val="black"/>
                </a:solidFill>
              </a:rPr>
              <a:t>власником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істотної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участі</a:t>
            </a:r>
            <a:r>
              <a:rPr lang="ru-RU" b="1" dirty="0">
                <a:solidFill>
                  <a:prstClr val="black"/>
                </a:solidFill>
              </a:rPr>
              <a:t> у такому страховому </a:t>
            </a:r>
            <a:r>
              <a:rPr lang="ru-RU" b="1" dirty="0" err="1">
                <a:solidFill>
                  <a:prstClr val="black"/>
                </a:solidFill>
              </a:rPr>
              <a:t>посереднику</a:t>
            </a:r>
            <a:r>
              <a:rPr lang="ru-RU" b="1" dirty="0">
                <a:solidFill>
                  <a:prstClr val="black"/>
                </a:solidFill>
              </a:rPr>
              <a:t>;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767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>
                <a:solidFill>
                  <a:prstClr val="black"/>
                </a:solidFill>
              </a:rPr>
              <a:t>Інформація</a:t>
            </a:r>
            <a:r>
              <a:rPr lang="ru-RU" b="1" dirty="0">
                <a:solidFill>
                  <a:prstClr val="black"/>
                </a:solidFill>
              </a:rPr>
              <a:t> про страхового </a:t>
            </a:r>
            <a:r>
              <a:rPr lang="ru-RU" b="1" dirty="0" err="1">
                <a:solidFill>
                  <a:prstClr val="black"/>
                </a:solidFill>
              </a:rPr>
              <a:t>посередника</a:t>
            </a:r>
            <a:r>
              <a:rPr lang="ru-RU" b="1" dirty="0">
                <a:solidFill>
                  <a:prstClr val="black"/>
                </a:solidFill>
              </a:rPr>
              <a:t>, яка </a:t>
            </a:r>
            <a:r>
              <a:rPr lang="ru-RU" b="1" dirty="0" err="1">
                <a:solidFill>
                  <a:prstClr val="black"/>
                </a:solidFill>
              </a:rPr>
              <a:t>надається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укладення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b="1" dirty="0" smtClean="0">
                <a:solidFill>
                  <a:prstClr val="black"/>
                </a:solidFill>
              </a:rPr>
              <a:t>:</a:t>
            </a:r>
            <a:endParaRPr lang="ru-RU" b="1" dirty="0">
              <a:solidFill>
                <a:prstClr val="black"/>
              </a:solidFill>
            </a:endParaRPr>
          </a:p>
          <a:p>
            <a:pPr algn="just"/>
            <a:r>
              <a:rPr lang="ru-RU" b="1" dirty="0" smtClean="0"/>
              <a:t>- вид </a:t>
            </a:r>
            <a:r>
              <a:rPr lang="ru-RU" b="1" dirty="0" err="1"/>
              <a:t>винагороди</a:t>
            </a:r>
            <a:r>
              <a:rPr lang="ru-RU" b="1" dirty="0"/>
              <a:t> за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порядок та </a:t>
            </a:r>
            <a:r>
              <a:rPr lang="ru-RU" b="1" dirty="0" err="1"/>
              <a:t>умови</a:t>
            </a:r>
            <a:r>
              <a:rPr lang="ru-RU" b="1" dirty="0"/>
              <a:t> </a:t>
            </a:r>
            <a:r>
              <a:rPr lang="ru-RU" b="1" dirty="0" err="1"/>
              <a:t>її</a:t>
            </a:r>
            <a:r>
              <a:rPr lang="ru-RU" b="1" dirty="0"/>
              <a:t> </a:t>
            </a:r>
            <a:r>
              <a:rPr lang="ru-RU" b="1" dirty="0" err="1"/>
              <a:t>виплати</a:t>
            </a:r>
            <a:r>
              <a:rPr lang="ru-RU" b="1" dirty="0"/>
              <a:t>, в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чи</a:t>
            </a:r>
            <a:r>
              <a:rPr lang="ru-RU" b="1" dirty="0"/>
              <a:t> </a:t>
            </a:r>
            <a:r>
              <a:rPr lang="ru-RU" b="1" dirty="0" err="1"/>
              <a:t>пропонується</a:t>
            </a:r>
            <a:r>
              <a:rPr lang="ru-RU" b="1" dirty="0"/>
              <a:t> </a:t>
            </a:r>
            <a:r>
              <a:rPr lang="ru-RU" b="1" dirty="0" err="1"/>
              <a:t>договір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на </a:t>
            </a:r>
            <a:r>
              <a:rPr lang="ru-RU" b="1" dirty="0" err="1"/>
              <a:t>умовах</a:t>
            </a:r>
            <a:r>
              <a:rPr lang="ru-RU" b="1" dirty="0"/>
              <a:t>:</a:t>
            </a:r>
          </a:p>
          <a:p>
            <a:pPr algn="just"/>
            <a:r>
              <a:rPr lang="ru-RU" dirty="0"/>
              <a:t>а) </a:t>
            </a:r>
            <a:r>
              <a:rPr lang="ru-RU" dirty="0" err="1"/>
              <a:t>платності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страхового </a:t>
            </a:r>
            <a:r>
              <a:rPr lang="ru-RU" dirty="0" err="1"/>
              <a:t>посередника</a:t>
            </a:r>
            <a:r>
              <a:rPr lang="ru-RU" dirty="0"/>
              <a:t> (</a:t>
            </a:r>
            <a:r>
              <a:rPr lang="ru-RU" dirty="0" err="1"/>
              <a:t>винагорода</a:t>
            </a:r>
            <a:r>
              <a:rPr lang="ru-RU" dirty="0"/>
              <a:t> за </a:t>
            </a:r>
            <a:r>
              <a:rPr lang="ru-RU" dirty="0" err="1"/>
              <a:t>реалізацію</a:t>
            </a:r>
            <a:r>
              <a:rPr lang="ru-RU" dirty="0"/>
              <a:t> </a:t>
            </a:r>
            <a:r>
              <a:rPr lang="ru-RU" dirty="0" err="1"/>
              <a:t>сплачується</a:t>
            </a:r>
            <a:r>
              <a:rPr lang="ru-RU" dirty="0"/>
              <a:t> </a:t>
            </a:r>
            <a:r>
              <a:rPr lang="ru-RU" dirty="0" err="1"/>
              <a:t>безпосередньо</a:t>
            </a:r>
            <a:r>
              <a:rPr lang="ru-RU" dirty="0"/>
              <a:t> </a:t>
            </a:r>
            <a:r>
              <a:rPr lang="ru-RU" dirty="0" err="1"/>
              <a:t>клієнтом</a:t>
            </a:r>
            <a:r>
              <a:rPr lang="ru-RU" dirty="0"/>
              <a:t>);</a:t>
            </a:r>
          </a:p>
          <a:p>
            <a:pPr algn="just"/>
            <a:r>
              <a:rPr lang="ru-RU" dirty="0"/>
              <a:t>б)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винагороди</a:t>
            </a:r>
            <a:r>
              <a:rPr lang="ru-RU" dirty="0"/>
              <a:t> за </a:t>
            </a:r>
            <a:r>
              <a:rPr lang="ru-RU" dirty="0" err="1"/>
              <a:t>реалізацію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страховика (</a:t>
            </a:r>
            <a:r>
              <a:rPr lang="ru-RU" dirty="0" err="1"/>
              <a:t>винагорода</a:t>
            </a:r>
            <a:r>
              <a:rPr lang="ru-RU" dirty="0"/>
              <a:t> входить до складу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);</a:t>
            </a:r>
          </a:p>
          <a:p>
            <a:pPr algn="just"/>
            <a:r>
              <a:rPr lang="ru-RU" dirty="0"/>
              <a:t>в)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винагороди</a:t>
            </a:r>
            <a:r>
              <a:rPr lang="ru-RU" dirty="0"/>
              <a:t> будь-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іншого</a:t>
            </a:r>
            <a:r>
              <a:rPr lang="ru-RU" dirty="0"/>
              <a:t> виду, 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економічні</a:t>
            </a:r>
            <a:r>
              <a:rPr lang="ru-RU" dirty="0"/>
              <a:t> </a:t>
            </a:r>
            <a:r>
              <a:rPr lang="ru-RU" dirty="0" err="1"/>
              <a:t>вигоди</a:t>
            </a:r>
            <a:r>
              <a:rPr lang="ru-RU" dirty="0"/>
              <a:t> будь-</a:t>
            </a:r>
            <a:r>
              <a:rPr lang="ru-RU" dirty="0" err="1"/>
              <a:t>якого</a:t>
            </a:r>
            <a:r>
              <a:rPr lang="ru-RU" dirty="0"/>
              <a:t> виду,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пропонуються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надаються</a:t>
            </a:r>
            <a:r>
              <a:rPr lang="ru-RU" dirty="0"/>
              <a:t> у </a:t>
            </a:r>
            <a:r>
              <a:rPr lang="ru-RU" dirty="0" err="1"/>
              <a:t>зв’язку</a:t>
            </a:r>
            <a:r>
              <a:rPr lang="ru-RU" dirty="0"/>
              <a:t> з </a:t>
            </a:r>
            <a:r>
              <a:rPr lang="ru-RU" dirty="0" err="1"/>
              <a:t>укладенням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;</a:t>
            </a:r>
          </a:p>
          <a:p>
            <a:pPr algn="just"/>
            <a:r>
              <a:rPr lang="ru-RU" dirty="0"/>
              <a:t>г) </a:t>
            </a:r>
            <a:r>
              <a:rPr lang="ru-RU" dirty="0" err="1"/>
              <a:t>комбінації</a:t>
            </a:r>
            <a:r>
              <a:rPr lang="ru-RU" dirty="0"/>
              <a:t> будь-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</a:t>
            </a:r>
            <a:r>
              <a:rPr lang="ru-RU" dirty="0" err="1"/>
              <a:t>винагороди</a:t>
            </a:r>
            <a:r>
              <a:rPr lang="ru-RU" dirty="0"/>
              <a:t>, </a:t>
            </a:r>
            <a:r>
              <a:rPr lang="ru-RU" dirty="0" err="1"/>
              <a:t>зазначених</a:t>
            </a:r>
            <a:r>
              <a:rPr lang="ru-RU" dirty="0"/>
              <a:t> у </a:t>
            </a:r>
            <a:r>
              <a:rPr lang="ru-RU" dirty="0" err="1">
                <a:hlinkClick r:id="rId2"/>
              </a:rPr>
              <a:t>підпунктах</a:t>
            </a:r>
            <a:r>
              <a:rPr lang="ru-RU" dirty="0">
                <a:hlinkClick r:id="rId2"/>
              </a:rPr>
              <a:t> "а"</a:t>
            </a:r>
            <a:r>
              <a:rPr lang="ru-RU" dirty="0"/>
              <a:t>,</a:t>
            </a:r>
            <a:r>
              <a:rPr lang="ru-RU" dirty="0">
                <a:hlinkClick r:id="rId3"/>
              </a:rPr>
              <a:t> "б"</a:t>
            </a:r>
            <a:r>
              <a:rPr lang="ru-RU" dirty="0"/>
              <a:t> і </a:t>
            </a:r>
            <a:r>
              <a:rPr lang="ru-RU" dirty="0">
                <a:hlinkClick r:id="rId4"/>
              </a:rPr>
              <a:t>"в"</a:t>
            </a:r>
            <a:r>
              <a:rPr lang="ru-RU" dirty="0"/>
              <a:t> </a:t>
            </a:r>
            <a:r>
              <a:rPr lang="ru-RU" dirty="0" err="1"/>
              <a:t>цього</a:t>
            </a:r>
            <a:r>
              <a:rPr lang="ru-RU" dirty="0"/>
              <a:t> пункту;</a:t>
            </a:r>
          </a:p>
          <a:p>
            <a:pPr algn="just"/>
            <a:r>
              <a:rPr lang="ru-RU" b="1" dirty="0" smtClean="0"/>
              <a:t>- про </a:t>
            </a:r>
            <a:r>
              <a:rPr lang="ru-RU" b="1" dirty="0" err="1"/>
              <a:t>розмір</a:t>
            </a:r>
            <a:r>
              <a:rPr lang="ru-RU" b="1" dirty="0"/>
              <a:t> та </a:t>
            </a:r>
            <a:r>
              <a:rPr lang="ru-RU" b="1" dirty="0" err="1"/>
              <a:t>спосіб</a:t>
            </a:r>
            <a:r>
              <a:rPr lang="ru-RU" b="1" dirty="0"/>
              <a:t> оплати </a:t>
            </a:r>
            <a:r>
              <a:rPr lang="ru-RU" b="1" dirty="0" err="1"/>
              <a:t>послуг</a:t>
            </a:r>
            <a:r>
              <a:rPr lang="ru-RU" b="1" dirty="0"/>
              <a:t> 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оплата таких </a:t>
            </a:r>
            <a:r>
              <a:rPr lang="ru-RU" b="1" dirty="0" err="1"/>
              <a:t>послуг</a:t>
            </a:r>
            <a:r>
              <a:rPr lang="ru-RU" b="1" dirty="0"/>
              <a:t> </a:t>
            </a:r>
            <a:r>
              <a:rPr lang="ru-RU" b="1" dirty="0" err="1"/>
              <a:t>здійснюється</a:t>
            </a:r>
            <a:r>
              <a:rPr lang="ru-RU" b="1" dirty="0"/>
              <a:t> </a:t>
            </a:r>
            <a:r>
              <a:rPr lang="ru-RU" b="1" dirty="0" err="1"/>
              <a:t>безпосередньо</a:t>
            </a:r>
            <a:r>
              <a:rPr lang="ru-RU" b="1" dirty="0"/>
              <a:t> </a:t>
            </a:r>
            <a:r>
              <a:rPr lang="ru-RU" b="1" dirty="0" err="1"/>
              <a:t>клієнтом</a:t>
            </a:r>
            <a:r>
              <a:rPr lang="ru-RU" b="1" dirty="0"/>
              <a:t>;</a:t>
            </a:r>
          </a:p>
          <a:p>
            <a:pPr algn="just"/>
            <a:r>
              <a:rPr lang="ru-RU" b="1" dirty="0" smtClean="0"/>
              <a:t>- </a:t>
            </a:r>
            <a:r>
              <a:rPr lang="ru-RU" b="1" dirty="0" err="1" smtClean="0"/>
              <a:t>інформацію</a:t>
            </a:r>
            <a:r>
              <a:rPr lang="ru-RU" b="1" dirty="0" smtClean="0"/>
              <a:t> </a:t>
            </a:r>
            <a:r>
              <a:rPr lang="ru-RU" b="1" dirty="0"/>
              <a:t>про будь-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інші</a:t>
            </a:r>
            <a:r>
              <a:rPr lang="ru-RU" b="1" dirty="0"/>
              <a:t> </a:t>
            </a:r>
            <a:r>
              <a:rPr lang="ru-RU" b="1" dirty="0" err="1"/>
              <a:t>платежі</a:t>
            </a:r>
            <a:r>
              <a:rPr lang="ru-RU" b="1" dirty="0"/>
              <a:t> (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премії</a:t>
            </a:r>
            <a:r>
              <a:rPr lang="ru-RU" b="1" dirty="0"/>
              <a:t>),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клієнт</a:t>
            </a:r>
            <a:r>
              <a:rPr lang="ru-RU" b="1" dirty="0"/>
              <a:t> буде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сплатити</a:t>
            </a:r>
            <a:r>
              <a:rPr lang="ru-RU" b="1" dirty="0"/>
              <a:t> </a:t>
            </a:r>
            <a:r>
              <a:rPr lang="ru-RU" b="1" dirty="0" err="1"/>
              <a:t>відповідно</a:t>
            </a:r>
            <a:r>
              <a:rPr lang="ru-RU" b="1" dirty="0"/>
              <a:t> до умов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після</a:t>
            </a:r>
            <a:r>
              <a:rPr lang="ru-RU" b="1" dirty="0"/>
              <a:t> </a:t>
            </a:r>
            <a:r>
              <a:rPr lang="ru-RU" b="1" dirty="0" err="1"/>
              <a:t>його</a:t>
            </a:r>
            <a:r>
              <a:rPr lang="ru-RU" b="1" dirty="0"/>
              <a:t> </a:t>
            </a:r>
            <a:r>
              <a:rPr lang="ru-RU" b="1" dirty="0" err="1"/>
              <a:t>укладення</a:t>
            </a:r>
            <a:r>
              <a:rPr lang="ru-RU" b="1" dirty="0"/>
              <a:t>;</a:t>
            </a:r>
          </a:p>
          <a:p>
            <a:pPr algn="just"/>
            <a:r>
              <a:rPr lang="ru-RU" b="1" dirty="0" smtClean="0"/>
              <a:t>-  </a:t>
            </a:r>
            <a:r>
              <a:rPr lang="ru-RU" b="1" dirty="0" err="1"/>
              <a:t>інформацію</a:t>
            </a:r>
            <a:r>
              <a:rPr lang="ru-RU" b="1" dirty="0"/>
              <a:t> про </a:t>
            </a:r>
            <a:r>
              <a:rPr lang="ru-RU" b="1" dirty="0" err="1"/>
              <a:t>механізми</a:t>
            </a:r>
            <a:r>
              <a:rPr lang="ru-RU" b="1" dirty="0"/>
              <a:t> та </a:t>
            </a:r>
            <a:r>
              <a:rPr lang="ru-RU" b="1" dirty="0" err="1"/>
              <a:t>способи</a:t>
            </a:r>
            <a:r>
              <a:rPr lang="ru-RU" b="1" dirty="0"/>
              <a:t> </a:t>
            </a:r>
            <a:r>
              <a:rPr lang="ru-RU" b="1" dirty="0" err="1"/>
              <a:t>захисту</a:t>
            </a:r>
            <a:r>
              <a:rPr lang="ru-RU" b="1" dirty="0"/>
              <a:t> прав </a:t>
            </a:r>
            <a:r>
              <a:rPr lang="ru-RU" b="1" dirty="0" err="1"/>
              <a:t>споживачів</a:t>
            </a:r>
            <a:r>
              <a:rPr lang="ru-RU" b="1" dirty="0"/>
              <a:t> </a:t>
            </a:r>
            <a:r>
              <a:rPr lang="ru-RU" b="1" dirty="0" err="1"/>
              <a:t>фінансових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 (</a:t>
            </a:r>
            <a:r>
              <a:rPr lang="ru-RU" b="1" dirty="0" err="1"/>
              <a:t>зокрема</a:t>
            </a:r>
            <a:r>
              <a:rPr lang="ru-RU" b="1" dirty="0"/>
              <a:t>, про </a:t>
            </a:r>
            <a:r>
              <a:rPr lang="ru-RU" b="1" dirty="0" err="1"/>
              <a:t>можливість</a:t>
            </a:r>
            <a:r>
              <a:rPr lang="ru-RU" b="1" dirty="0"/>
              <a:t> та порядок </a:t>
            </a:r>
            <a:r>
              <a:rPr lang="ru-RU" b="1" dirty="0" err="1"/>
              <a:t>позасудового</a:t>
            </a:r>
            <a:r>
              <a:rPr lang="ru-RU" b="1" dirty="0"/>
              <a:t> </a:t>
            </a:r>
            <a:r>
              <a:rPr lang="ru-RU" b="1" dirty="0" err="1"/>
              <a:t>розгляду</a:t>
            </a:r>
            <a:r>
              <a:rPr lang="ru-RU" b="1" dirty="0"/>
              <a:t> </a:t>
            </a:r>
            <a:r>
              <a:rPr lang="ru-RU" b="1" dirty="0" err="1"/>
              <a:t>скарг</a:t>
            </a:r>
            <a:r>
              <a:rPr lang="ru-RU" b="1" dirty="0"/>
              <a:t> </a:t>
            </a:r>
            <a:r>
              <a:rPr lang="ru-RU" b="1" dirty="0" err="1"/>
              <a:t>споживачів</a:t>
            </a:r>
            <a:r>
              <a:rPr lang="ru-RU" b="1" dirty="0"/>
              <a:t> </a:t>
            </a:r>
            <a:r>
              <a:rPr lang="ru-RU" b="1" dirty="0" err="1"/>
              <a:t>фінансових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, адресу страховика, за </a:t>
            </a:r>
            <a:r>
              <a:rPr lang="ru-RU" b="1" dirty="0" err="1"/>
              <a:t>якою</a:t>
            </a:r>
            <a:r>
              <a:rPr lang="ru-RU" b="1" dirty="0"/>
              <a:t> </a:t>
            </a:r>
            <a:r>
              <a:rPr lang="ru-RU" b="1" dirty="0" err="1"/>
              <a:t>приймаються</a:t>
            </a:r>
            <a:r>
              <a:rPr lang="ru-RU" b="1" dirty="0"/>
              <a:t> </a:t>
            </a:r>
            <a:r>
              <a:rPr lang="ru-RU" b="1" dirty="0" err="1"/>
              <a:t>скарги</a:t>
            </a:r>
            <a:r>
              <a:rPr lang="ru-RU" b="1" dirty="0"/>
              <a:t> </a:t>
            </a:r>
            <a:r>
              <a:rPr lang="ru-RU" b="1" dirty="0" err="1"/>
              <a:t>клієнтів</a:t>
            </a:r>
            <a:r>
              <a:rPr lang="ru-RU" b="1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9635612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ДОГОВІР СТРАХУВАННЯ –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Загальні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/>
              <a:t>Загальні</a:t>
            </a:r>
            <a:r>
              <a:rPr lang="ru-RU" b="1" dirty="0"/>
              <a:t> </a:t>
            </a:r>
            <a:r>
              <a:rPr lang="ru-RU" b="1" dirty="0" err="1"/>
              <a:t>умови</a:t>
            </a:r>
            <a:r>
              <a:rPr lang="ru-RU" b="1" dirty="0"/>
              <a:t> страхового продукту </a:t>
            </a:r>
            <a:r>
              <a:rPr lang="ru-RU" b="1" dirty="0" err="1"/>
              <a:t>визначаються</a:t>
            </a:r>
            <a:r>
              <a:rPr lang="ru-RU" b="1" dirty="0"/>
              <a:t> на </a:t>
            </a:r>
            <a:r>
              <a:rPr lang="ru-RU" b="1" dirty="0" err="1"/>
              <a:t>підставі</a:t>
            </a:r>
            <a:r>
              <a:rPr lang="ru-RU" b="1" dirty="0"/>
              <a:t> </a:t>
            </a:r>
            <a:r>
              <a:rPr lang="ru-RU" b="1" dirty="0" err="1"/>
              <a:t>внутрішньої</a:t>
            </a:r>
            <a:r>
              <a:rPr lang="ru-RU" b="1" dirty="0"/>
              <a:t> </a:t>
            </a:r>
            <a:r>
              <a:rPr lang="ru-RU" b="1" dirty="0" err="1"/>
              <a:t>політики</a:t>
            </a:r>
            <a:r>
              <a:rPr lang="ru-RU" b="1" dirty="0"/>
              <a:t> з </a:t>
            </a:r>
            <a:r>
              <a:rPr lang="ru-RU" b="1" dirty="0" err="1"/>
              <a:t>андеррайтингу</a:t>
            </a:r>
            <a:r>
              <a:rPr lang="ru-RU" b="1" dirty="0"/>
              <a:t> та </a:t>
            </a:r>
            <a:r>
              <a:rPr lang="ru-RU" b="1" dirty="0" err="1"/>
              <a:t>внутрішньої</a:t>
            </a:r>
            <a:r>
              <a:rPr lang="ru-RU" b="1" dirty="0"/>
              <a:t> </a:t>
            </a:r>
            <a:r>
              <a:rPr lang="ru-RU" b="1" dirty="0" err="1"/>
              <a:t>політики</a:t>
            </a:r>
            <a:r>
              <a:rPr lang="ru-RU" b="1" dirty="0"/>
              <a:t> з </a:t>
            </a:r>
            <a:r>
              <a:rPr lang="ru-RU" b="1" dirty="0" err="1"/>
              <a:t>розроблення</a:t>
            </a:r>
            <a:r>
              <a:rPr lang="ru-RU" b="1" dirty="0"/>
              <a:t> та </a:t>
            </a:r>
            <a:r>
              <a:rPr lang="ru-RU" b="1" dirty="0" err="1"/>
              <a:t>впровадження</a:t>
            </a:r>
            <a:r>
              <a:rPr lang="ru-RU" b="1" dirty="0"/>
              <a:t> </a:t>
            </a:r>
            <a:r>
              <a:rPr lang="ru-RU" b="1" dirty="0" err="1"/>
              <a:t>страхових</a:t>
            </a:r>
            <a:r>
              <a:rPr lang="ru-RU" b="1" dirty="0"/>
              <a:t> </a:t>
            </a:r>
            <a:r>
              <a:rPr lang="ru-RU" b="1" dirty="0" err="1"/>
              <a:t>продуктів</a:t>
            </a:r>
            <a:r>
              <a:rPr lang="ru-RU" b="1" dirty="0"/>
              <a:t>, </a:t>
            </a:r>
            <a:r>
              <a:rPr lang="ru-RU" b="1" dirty="0" err="1"/>
              <a:t>розроблених</a:t>
            </a:r>
            <a:r>
              <a:rPr lang="ru-RU" b="1" dirty="0"/>
              <a:t> та </a:t>
            </a:r>
            <a:r>
              <a:rPr lang="ru-RU" b="1" dirty="0" err="1"/>
              <a:t>затверджених</a:t>
            </a:r>
            <a:r>
              <a:rPr lang="ru-RU" b="1" dirty="0"/>
              <a:t> страховиком </a:t>
            </a:r>
            <a:r>
              <a:rPr lang="ru-RU" b="1" dirty="0" err="1"/>
              <a:t>відповідно</a:t>
            </a:r>
            <a:r>
              <a:rPr lang="ru-RU" b="1" dirty="0"/>
              <a:t> до </a:t>
            </a:r>
            <a:r>
              <a:rPr lang="ru-RU" b="1" dirty="0" err="1"/>
              <a:t>вимог</a:t>
            </a:r>
            <a:r>
              <a:rPr lang="ru-RU" b="1" dirty="0"/>
              <a:t> до </a:t>
            </a:r>
            <a:r>
              <a:rPr lang="ru-RU" b="1" dirty="0" err="1"/>
              <a:t>розроблення</a:t>
            </a:r>
            <a:r>
              <a:rPr lang="ru-RU" b="1" dirty="0"/>
              <a:t> таких </a:t>
            </a:r>
            <a:r>
              <a:rPr lang="ru-RU" b="1" dirty="0" err="1"/>
              <a:t>політик</a:t>
            </a:r>
            <a:r>
              <a:rPr lang="ru-RU" b="1" dirty="0"/>
              <a:t>, </a:t>
            </a:r>
            <a:r>
              <a:rPr lang="ru-RU" b="1" dirty="0" err="1"/>
              <a:t>встановлених</a:t>
            </a:r>
            <a:r>
              <a:rPr lang="ru-RU" b="1" dirty="0"/>
              <a:t> нормативно-</a:t>
            </a:r>
            <a:r>
              <a:rPr lang="ru-RU" b="1" dirty="0" err="1"/>
              <a:t>правовими</a:t>
            </a:r>
            <a:r>
              <a:rPr lang="ru-RU" b="1" dirty="0"/>
              <a:t> актами Регулятора</a:t>
            </a:r>
            <a:r>
              <a:rPr lang="ru-RU" b="1" dirty="0" smtClean="0"/>
              <a:t>.</a:t>
            </a:r>
          </a:p>
          <a:p>
            <a:pPr algn="just"/>
            <a:endParaRPr lang="ru-RU" b="1" dirty="0"/>
          </a:p>
          <a:p>
            <a:r>
              <a:rPr lang="ru-RU" dirty="0"/>
              <a:t>Страховик </a:t>
            </a:r>
            <a:r>
              <a:rPr lang="ru-RU" dirty="0" err="1"/>
              <a:t>зобов’язаний</a:t>
            </a:r>
            <a:r>
              <a:rPr lang="ru-RU" dirty="0"/>
              <a:t> </a:t>
            </a:r>
            <a:r>
              <a:rPr lang="ru-RU" dirty="0" err="1"/>
              <a:t>розміщувати</a:t>
            </a:r>
            <a:r>
              <a:rPr lang="ru-RU" dirty="0"/>
              <a:t> та </a:t>
            </a:r>
            <a:r>
              <a:rPr lang="ru-RU" dirty="0" err="1"/>
              <a:t>зберігати</a:t>
            </a:r>
            <a:r>
              <a:rPr lang="ru-RU" dirty="0"/>
              <a:t> на </a:t>
            </a:r>
            <a:r>
              <a:rPr lang="ru-RU" dirty="0" err="1"/>
              <a:t>своєму</a:t>
            </a:r>
            <a:r>
              <a:rPr lang="ru-RU" dirty="0"/>
              <a:t> веб-</a:t>
            </a:r>
            <a:r>
              <a:rPr lang="ru-RU" dirty="0" err="1"/>
              <a:t>сайті</a:t>
            </a:r>
            <a:r>
              <a:rPr lang="ru-RU" dirty="0"/>
              <a:t> у </a:t>
            </a:r>
            <a:r>
              <a:rPr lang="ru-RU" dirty="0" err="1"/>
              <a:t>відкритому</a:t>
            </a:r>
            <a:r>
              <a:rPr lang="ru-RU" dirty="0"/>
              <a:t> </a:t>
            </a:r>
            <a:r>
              <a:rPr lang="ru-RU" dirty="0" err="1"/>
              <a:t>доступі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редакції</a:t>
            </a:r>
            <a:r>
              <a:rPr lang="ru-RU" dirty="0"/>
              <a:t> </a:t>
            </a:r>
            <a:r>
              <a:rPr lang="ru-RU" dirty="0" err="1"/>
              <a:t>загальних</a:t>
            </a:r>
            <a:r>
              <a:rPr lang="ru-RU" dirty="0"/>
              <a:t> умов страхового продукту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зазначенням</a:t>
            </a:r>
            <a:r>
              <a:rPr lang="ru-RU" dirty="0"/>
              <a:t> строку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у порядку та </a:t>
            </a:r>
            <a:r>
              <a:rPr lang="ru-RU" dirty="0" err="1"/>
              <a:t>протягом</a:t>
            </a:r>
            <a:r>
              <a:rPr lang="ru-RU" dirty="0"/>
              <a:t> строку, </a:t>
            </a:r>
            <a:r>
              <a:rPr lang="ru-RU" dirty="0" err="1"/>
              <a:t>встановлених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здійснюється</a:t>
            </a:r>
            <a:r>
              <a:rPr lang="ru-RU" b="1" dirty="0"/>
              <a:t> на </a:t>
            </a:r>
            <a:r>
              <a:rPr lang="ru-RU" b="1" dirty="0" err="1"/>
              <a:t>підставі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який</a:t>
            </a:r>
            <a:r>
              <a:rPr lang="ru-RU" b="1" dirty="0"/>
              <a:t> </a:t>
            </a:r>
            <a:r>
              <a:rPr lang="ru-RU" b="1" dirty="0" err="1"/>
              <a:t>укладається</a:t>
            </a:r>
            <a:r>
              <a:rPr lang="ru-RU" b="1" dirty="0"/>
              <a:t> </a:t>
            </a:r>
            <a:r>
              <a:rPr lang="ru-RU" b="1" dirty="0" err="1"/>
              <a:t>відповідно</a:t>
            </a:r>
            <a:r>
              <a:rPr lang="ru-RU" b="1" dirty="0"/>
              <a:t> до </a:t>
            </a:r>
            <a:r>
              <a:rPr lang="ru-RU" b="1" dirty="0" err="1"/>
              <a:t>загальних</a:t>
            </a:r>
            <a:r>
              <a:rPr lang="ru-RU" b="1" dirty="0"/>
              <a:t> умов страхового продукту,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інше</a:t>
            </a:r>
            <a:r>
              <a:rPr lang="ru-RU" b="1" dirty="0"/>
              <a:t> не </a:t>
            </a:r>
            <a:r>
              <a:rPr lang="ru-RU" b="1" dirty="0" err="1"/>
              <a:t>визначено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09829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ДОГОВІР СТРАХУВАННЯ </a:t>
            </a:r>
          </a:p>
          <a:p>
            <a:pPr algn="just"/>
            <a:r>
              <a:rPr lang="ru-RU" dirty="0">
                <a:solidFill>
                  <a:prstClr val="black"/>
                </a:solidFill>
              </a:rPr>
              <a:t> 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92737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prstClr val="black"/>
                </a:solidFill>
              </a:rPr>
              <a:t>Загальні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умови</a:t>
            </a:r>
            <a:r>
              <a:rPr lang="ru-RU" b="1" dirty="0">
                <a:solidFill>
                  <a:prstClr val="black"/>
                </a:solidFill>
              </a:rPr>
              <a:t> страхового продукту </a:t>
            </a:r>
            <a:r>
              <a:rPr lang="ru-RU" b="1" dirty="0" err="1">
                <a:solidFill>
                  <a:prstClr val="black"/>
                </a:solidFill>
              </a:rPr>
              <a:t>включають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визначення</a:t>
            </a:r>
            <a:r>
              <a:rPr lang="ru-RU" dirty="0">
                <a:solidFill>
                  <a:prstClr val="black"/>
                </a:solidFill>
              </a:rPr>
              <a:t> понять і </a:t>
            </a:r>
            <a:r>
              <a:rPr lang="ru-RU" dirty="0" err="1">
                <a:solidFill>
                  <a:prstClr val="black"/>
                </a:solidFill>
              </a:rPr>
              <a:t>термінів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вживаються</a:t>
            </a:r>
            <a:r>
              <a:rPr lang="ru-RU" dirty="0">
                <a:solidFill>
                  <a:prstClr val="black"/>
                </a:solidFill>
              </a:rPr>
              <a:t> в </a:t>
            </a:r>
            <a:r>
              <a:rPr lang="ru-RU" dirty="0" err="1">
                <a:solidFill>
                  <a:prstClr val="black"/>
                </a:solidFill>
              </a:rPr>
              <a:t>договорі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2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умови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покриття</a:t>
            </a:r>
            <a:r>
              <a:rPr lang="ru-RU" dirty="0">
                <a:solidFill>
                  <a:prstClr val="black"/>
                </a:solidFill>
              </a:rPr>
              <a:t> за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3</a:t>
            </a:r>
            <a:r>
              <a:rPr lang="ru-RU" dirty="0">
                <a:solidFill>
                  <a:prstClr val="black"/>
                </a:solidFill>
              </a:rPr>
              <a:t>) права та </a:t>
            </a:r>
            <a:r>
              <a:rPr lang="ru-RU" dirty="0" err="1">
                <a:solidFill>
                  <a:prstClr val="black"/>
                </a:solidFill>
              </a:rPr>
              <a:t>обов’язки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сторін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відповідальність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невиконання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неналежне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виконання</a:t>
            </a:r>
            <a:r>
              <a:rPr lang="ru-RU" dirty="0">
                <a:solidFill>
                  <a:prstClr val="black"/>
                </a:solidFill>
              </a:rPr>
              <a:t> умов договору;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4</a:t>
            </a:r>
            <a:r>
              <a:rPr lang="ru-RU" dirty="0">
                <a:solidFill>
                  <a:prstClr val="black"/>
                </a:solidFill>
              </a:rPr>
              <a:t>) порядок </a:t>
            </a:r>
            <a:r>
              <a:rPr lang="ru-RU" dirty="0" err="1">
                <a:solidFill>
                  <a:prstClr val="black"/>
                </a:solidFill>
              </a:rPr>
              <a:t>внесення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змін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дострокового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припинення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розірвання</a:t>
            </a:r>
            <a:r>
              <a:rPr lang="ru-RU" dirty="0">
                <a:solidFill>
                  <a:prstClr val="black"/>
                </a:solidFill>
              </a:rPr>
              <a:t> договору, </a:t>
            </a:r>
            <a:r>
              <a:rPr lang="ru-RU" dirty="0" err="1">
                <a:solidFill>
                  <a:prstClr val="black"/>
                </a:solidFill>
              </a:rPr>
              <a:t>їх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правові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наслідки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5</a:t>
            </a:r>
            <a:r>
              <a:rPr lang="ru-RU" dirty="0">
                <a:solidFill>
                  <a:prstClr val="black"/>
                </a:solidFill>
              </a:rPr>
              <a:t>) порядок </a:t>
            </a:r>
            <a:r>
              <a:rPr lang="ru-RU" dirty="0" err="1">
                <a:solidFill>
                  <a:prstClr val="black"/>
                </a:solidFill>
              </a:rPr>
              <a:t>відмови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</a:t>
            </a:r>
            <a:r>
              <a:rPr lang="ru-RU" dirty="0">
                <a:solidFill>
                  <a:prstClr val="black"/>
                </a:solidFill>
              </a:rPr>
              <a:t>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6</a:t>
            </a:r>
            <a:r>
              <a:rPr lang="ru-RU" dirty="0">
                <a:solidFill>
                  <a:prstClr val="black"/>
                </a:solidFill>
              </a:rPr>
              <a:t>) порядок </a:t>
            </a:r>
            <a:r>
              <a:rPr lang="ru-RU" dirty="0" err="1">
                <a:solidFill>
                  <a:prstClr val="black"/>
                </a:solidFill>
              </a:rPr>
              <a:t>дій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разі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ознаки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7</a:t>
            </a:r>
            <a:r>
              <a:rPr lang="ru-RU" dirty="0">
                <a:solidFill>
                  <a:prstClr val="black"/>
                </a:solidFill>
              </a:rPr>
              <a:t>) порядок </a:t>
            </a:r>
            <a:r>
              <a:rPr lang="ru-RU" dirty="0" err="1">
                <a:solidFill>
                  <a:prstClr val="black"/>
                </a:solidFill>
              </a:rPr>
              <a:t>розрахунку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умови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здійснення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8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підстави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відмови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страховій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виплаті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9</a:t>
            </a:r>
            <a:r>
              <a:rPr lang="ru-RU" dirty="0">
                <a:solidFill>
                  <a:prstClr val="black"/>
                </a:solidFill>
              </a:rPr>
              <a:t>) порядок </a:t>
            </a:r>
            <a:r>
              <a:rPr lang="ru-RU" dirty="0" err="1">
                <a:solidFill>
                  <a:prstClr val="black"/>
                </a:solidFill>
              </a:rPr>
              <a:t>укладення</a:t>
            </a:r>
            <a:r>
              <a:rPr lang="ru-RU" dirty="0">
                <a:solidFill>
                  <a:prstClr val="black"/>
                </a:solidFill>
              </a:rPr>
              <a:t>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10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винятки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із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випадків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обмеження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11</a:t>
            </a:r>
            <a:r>
              <a:rPr lang="ru-RU" dirty="0">
                <a:solidFill>
                  <a:prstClr val="black"/>
                </a:solidFill>
              </a:rPr>
              <a:t>) порядок </a:t>
            </a:r>
            <a:r>
              <a:rPr lang="ru-RU" dirty="0" err="1">
                <a:solidFill>
                  <a:prstClr val="black"/>
                </a:solidFill>
              </a:rPr>
              <a:t>вирішення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спорів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12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контактні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дані</a:t>
            </a:r>
            <a:r>
              <a:rPr lang="ru-RU" dirty="0">
                <a:solidFill>
                  <a:prstClr val="black"/>
                </a:solidFill>
              </a:rPr>
              <a:t> для </a:t>
            </a:r>
            <a:r>
              <a:rPr lang="ru-RU" dirty="0" err="1">
                <a:solidFill>
                  <a:prstClr val="black"/>
                </a:solidFill>
              </a:rPr>
              <a:t>звернення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разі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ознаки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54166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15776" y="506243"/>
            <a:ext cx="93610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договорі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обов’язково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зазначається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/>
              <a:t>інформація</a:t>
            </a:r>
            <a:r>
              <a:rPr lang="ru-RU" sz="2000" b="1" dirty="0" smtClean="0"/>
              <a:t> </a:t>
            </a:r>
            <a:r>
              <a:rPr lang="ru-RU" sz="2000" b="1" dirty="0"/>
              <a:t>про страхового </a:t>
            </a:r>
            <a:r>
              <a:rPr lang="ru-RU" sz="2000" b="1" dirty="0" err="1"/>
              <a:t>посередника</a:t>
            </a:r>
            <a:r>
              <a:rPr lang="ru-RU" sz="2000" b="1" dirty="0"/>
              <a:t>, </a:t>
            </a:r>
            <a:r>
              <a:rPr lang="ru-RU" sz="2000" b="1" dirty="0" err="1"/>
              <a:t>якщо</a:t>
            </a:r>
            <a:r>
              <a:rPr lang="ru-RU" sz="2000" b="1" dirty="0"/>
              <a:t> </a:t>
            </a:r>
            <a:r>
              <a:rPr lang="ru-RU" sz="2000" b="1" dirty="0" err="1"/>
              <a:t>він</a:t>
            </a:r>
            <a:r>
              <a:rPr lang="ru-RU" sz="2000" b="1" dirty="0"/>
              <a:t> </a:t>
            </a:r>
            <a:r>
              <a:rPr lang="ru-RU" sz="2000" b="1" dirty="0" err="1"/>
              <a:t>укладається</a:t>
            </a:r>
            <a:r>
              <a:rPr lang="ru-RU" sz="2000" b="1" dirty="0"/>
              <a:t> за </a:t>
            </a:r>
            <a:r>
              <a:rPr lang="ru-RU" sz="2000" b="1" dirty="0" err="1"/>
              <a:t>посередництвом</a:t>
            </a:r>
            <a:r>
              <a:rPr lang="ru-RU" sz="2000" b="1" dirty="0"/>
              <a:t> </a:t>
            </a:r>
            <a:r>
              <a:rPr lang="ru-RU" sz="2000" b="1" dirty="0" err="1"/>
              <a:t>такої</a:t>
            </a:r>
            <a:r>
              <a:rPr lang="ru-RU" sz="2000" b="1" dirty="0"/>
              <a:t> </a:t>
            </a:r>
            <a:r>
              <a:rPr lang="ru-RU" sz="2000" b="1" dirty="0" smtClean="0"/>
              <a:t>особи, а </a:t>
            </a:r>
            <a:r>
              <a:rPr lang="ru-RU" sz="2000" b="1" dirty="0" err="1" smtClean="0"/>
              <a:t>також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48492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1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назва</a:t>
            </a:r>
            <a:r>
              <a:rPr lang="ru-RU" dirty="0">
                <a:solidFill>
                  <a:prstClr val="black"/>
                </a:solidFill>
              </a:rPr>
              <a:t> документа та страхового продукту (за </a:t>
            </a:r>
            <a:r>
              <a:rPr lang="ru-RU" dirty="0" err="1">
                <a:solidFill>
                  <a:prstClr val="black"/>
                </a:solidFill>
              </a:rPr>
              <a:t>наявності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2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найменування</a:t>
            </a:r>
            <a:r>
              <a:rPr lang="ru-RU" dirty="0">
                <a:solidFill>
                  <a:prstClr val="black"/>
                </a:solidFill>
              </a:rPr>
              <a:t> та адреса страховика;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3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прізвище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ім’я</a:t>
            </a:r>
            <a:r>
              <a:rPr lang="ru-RU" dirty="0">
                <a:solidFill>
                  <a:prstClr val="black"/>
                </a:solidFill>
              </a:rPr>
              <a:t>, по </a:t>
            </a:r>
            <a:r>
              <a:rPr lang="ru-RU" dirty="0" err="1">
                <a:solidFill>
                  <a:prstClr val="black"/>
                </a:solidFill>
              </a:rPr>
              <a:t>батькові</a:t>
            </a:r>
            <a:r>
              <a:rPr lang="ru-RU" dirty="0">
                <a:solidFill>
                  <a:prstClr val="black"/>
                </a:solidFill>
              </a:rPr>
              <a:t>, дата </a:t>
            </a:r>
            <a:r>
              <a:rPr lang="ru-RU" dirty="0" err="1">
                <a:solidFill>
                  <a:prstClr val="black"/>
                </a:solidFill>
              </a:rPr>
              <a:t>народження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найменування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страхувальника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4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інформація</a:t>
            </a:r>
            <a:r>
              <a:rPr lang="ru-RU" dirty="0">
                <a:solidFill>
                  <a:prstClr val="black"/>
                </a:solidFill>
              </a:rPr>
              <a:t> про предмет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5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інформація</a:t>
            </a:r>
            <a:r>
              <a:rPr lang="ru-RU" dirty="0">
                <a:solidFill>
                  <a:prstClr val="black"/>
                </a:solidFill>
              </a:rPr>
              <a:t> про </a:t>
            </a:r>
            <a:r>
              <a:rPr lang="ru-RU" dirty="0" err="1">
                <a:solidFill>
                  <a:prstClr val="black"/>
                </a:solidFill>
              </a:rPr>
              <a:t>об’єкт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6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прізвище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ім’я</a:t>
            </a:r>
            <a:r>
              <a:rPr lang="ru-RU" dirty="0">
                <a:solidFill>
                  <a:prstClr val="black"/>
                </a:solidFill>
              </a:rPr>
              <a:t>, по </a:t>
            </a:r>
            <a:r>
              <a:rPr lang="ru-RU" dirty="0" err="1">
                <a:solidFill>
                  <a:prstClr val="black"/>
                </a:solidFill>
              </a:rPr>
              <a:t>батькові</a:t>
            </a:r>
            <a:r>
              <a:rPr lang="ru-RU" dirty="0">
                <a:solidFill>
                  <a:prstClr val="black"/>
                </a:solidFill>
              </a:rPr>
              <a:t>, дата </a:t>
            </a:r>
            <a:r>
              <a:rPr lang="ru-RU" dirty="0" err="1">
                <a:solidFill>
                  <a:prstClr val="black"/>
                </a:solidFill>
              </a:rPr>
              <a:t>народження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найменування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вигодонабувача</a:t>
            </a:r>
            <a:r>
              <a:rPr lang="ru-RU" dirty="0">
                <a:solidFill>
                  <a:prstClr val="black"/>
                </a:solidFill>
              </a:rPr>
              <a:t> (за </a:t>
            </a:r>
            <a:r>
              <a:rPr lang="ru-RU" dirty="0" err="1">
                <a:solidFill>
                  <a:prstClr val="black"/>
                </a:solidFill>
              </a:rPr>
              <a:t>наявності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7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розмір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суми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ліміти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 за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класами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іншими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ніж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життя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8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розмір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суми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розміри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</a:t>
            </a:r>
            <a:r>
              <a:rPr lang="ru-RU" dirty="0">
                <a:solidFill>
                  <a:prstClr val="black"/>
                </a:solidFill>
              </a:rPr>
              <a:t> за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життя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крім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договорів</a:t>
            </a:r>
            <a:r>
              <a:rPr lang="ru-RU" dirty="0">
                <a:solidFill>
                  <a:prstClr val="black"/>
                </a:solidFill>
              </a:rPr>
              <a:t>, у </a:t>
            </a:r>
            <a:r>
              <a:rPr lang="ru-RU" dirty="0" err="1">
                <a:solidFill>
                  <a:prstClr val="black"/>
                </a:solidFill>
              </a:rPr>
              <a:t>яких</a:t>
            </a:r>
            <a:r>
              <a:rPr lang="ru-RU" dirty="0">
                <a:solidFill>
                  <a:prstClr val="black"/>
                </a:solidFill>
              </a:rPr>
              <a:t> не </a:t>
            </a:r>
            <a:r>
              <a:rPr lang="ru-RU" dirty="0" err="1">
                <a:solidFill>
                  <a:prstClr val="black"/>
                </a:solidFill>
              </a:rPr>
              <a:t>визначається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страхова</a:t>
            </a:r>
            <a:r>
              <a:rPr lang="ru-RU" dirty="0">
                <a:solidFill>
                  <a:prstClr val="black"/>
                </a:solidFill>
              </a:rPr>
              <a:t> сума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розміри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r>
              <a:rPr lang="ru-RU" dirty="0">
                <a:solidFill>
                  <a:prstClr val="black"/>
                </a:solidFill>
              </a:rPr>
              <a:t>9) </a:t>
            </a:r>
            <a:r>
              <a:rPr lang="ru-RU" dirty="0" err="1">
                <a:solidFill>
                  <a:prstClr val="black"/>
                </a:solidFill>
              </a:rPr>
              <a:t>перелік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ризиків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97016" y="1167373"/>
            <a:ext cx="48136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10</a:t>
            </a:r>
            <a:r>
              <a:rPr lang="ru-RU" dirty="0">
                <a:solidFill>
                  <a:prstClr val="black"/>
                </a:solidFill>
              </a:rPr>
              <a:t>) </a:t>
            </a:r>
            <a:r>
              <a:rPr lang="ru-RU" dirty="0" err="1">
                <a:solidFill>
                  <a:prstClr val="black"/>
                </a:solidFill>
              </a:rPr>
              <a:t>перелік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винятків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із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випадків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обмеження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 smtClean="0"/>
              <a:t>11</a:t>
            </a:r>
            <a:r>
              <a:rPr lang="ru-RU" dirty="0"/>
              <a:t>) </a:t>
            </a:r>
            <a:r>
              <a:rPr lang="ru-RU" dirty="0" err="1"/>
              <a:t>страховий</a:t>
            </a:r>
            <a:r>
              <a:rPr lang="ru-RU" dirty="0"/>
              <a:t> тариф (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договорів</a:t>
            </a:r>
            <a:r>
              <a:rPr lang="ru-RU" dirty="0"/>
              <a:t>, у </a:t>
            </a:r>
            <a:r>
              <a:rPr lang="ru-RU" dirty="0" err="1"/>
              <a:t>яких</a:t>
            </a:r>
            <a:r>
              <a:rPr lang="ru-RU" dirty="0"/>
              <a:t> не </a:t>
            </a:r>
            <a:r>
              <a:rPr lang="ru-RU" dirty="0" err="1"/>
              <a:t>визначається</a:t>
            </a:r>
            <a:r>
              <a:rPr lang="ru-RU" dirty="0"/>
              <a:t> </a:t>
            </a:r>
            <a:r>
              <a:rPr lang="ru-RU" dirty="0" err="1"/>
              <a:t>страховий</a:t>
            </a:r>
            <a:r>
              <a:rPr lang="ru-RU" dirty="0"/>
              <a:t> тариф);</a:t>
            </a:r>
          </a:p>
          <a:p>
            <a:r>
              <a:rPr lang="ru-RU" dirty="0" smtClean="0"/>
              <a:t>12</a:t>
            </a:r>
            <a:r>
              <a:rPr lang="ru-RU" dirty="0"/>
              <a:t>) строк </a:t>
            </a:r>
            <a:r>
              <a:rPr lang="ru-RU" dirty="0" err="1"/>
              <a:t>дії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, порядок </a:t>
            </a:r>
            <a:r>
              <a:rPr lang="ru-RU" dirty="0" err="1"/>
              <a:t>вступу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в </a:t>
            </a:r>
            <a:r>
              <a:rPr lang="ru-RU" dirty="0" err="1"/>
              <a:t>дію</a:t>
            </a:r>
            <a:r>
              <a:rPr lang="ru-RU" dirty="0"/>
              <a:t>, </a:t>
            </a:r>
            <a:r>
              <a:rPr lang="ru-RU" dirty="0" err="1"/>
              <a:t>період</a:t>
            </a:r>
            <a:r>
              <a:rPr lang="ru-RU" dirty="0"/>
              <a:t> (</a:t>
            </a:r>
            <a:r>
              <a:rPr lang="ru-RU" dirty="0" err="1"/>
              <a:t>періоди</a:t>
            </a:r>
            <a:r>
              <a:rPr lang="ru-RU" dirty="0"/>
              <a:t>) </a:t>
            </a:r>
            <a:r>
              <a:rPr lang="ru-RU" dirty="0" err="1"/>
              <a:t>страхування</a:t>
            </a:r>
            <a:r>
              <a:rPr lang="ru-RU" dirty="0"/>
              <a:t>, </a:t>
            </a:r>
            <a:r>
              <a:rPr lang="ru-RU" dirty="0" err="1"/>
              <a:t>територія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;</a:t>
            </a:r>
          </a:p>
          <a:p>
            <a:r>
              <a:rPr lang="ru-RU" dirty="0" smtClean="0"/>
              <a:t>13</a:t>
            </a:r>
            <a:r>
              <a:rPr lang="ru-RU" dirty="0"/>
              <a:t>)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, порядок та строки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сплати</a:t>
            </a:r>
            <a:r>
              <a:rPr lang="ru-RU" dirty="0"/>
              <a:t>;</a:t>
            </a:r>
          </a:p>
          <a:p>
            <a:r>
              <a:rPr lang="ru-RU" dirty="0" smtClean="0"/>
              <a:t>14</a:t>
            </a:r>
            <a:r>
              <a:rPr lang="ru-RU" dirty="0"/>
              <a:t>) порядок </a:t>
            </a:r>
            <a:r>
              <a:rPr lang="ru-RU" dirty="0" err="1"/>
              <a:t>внесення</a:t>
            </a:r>
            <a:r>
              <a:rPr lang="ru-RU" dirty="0"/>
              <a:t> </a:t>
            </a:r>
            <a:r>
              <a:rPr lang="ru-RU" dirty="0" err="1"/>
              <a:t>змін</a:t>
            </a:r>
            <a:r>
              <a:rPr lang="ru-RU" dirty="0"/>
              <a:t> і </a:t>
            </a:r>
            <a:r>
              <a:rPr lang="ru-RU" dirty="0" err="1"/>
              <a:t>припинення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;</a:t>
            </a:r>
          </a:p>
          <a:p>
            <a:r>
              <a:rPr lang="ru-RU" dirty="0" smtClean="0"/>
              <a:t>15</a:t>
            </a:r>
            <a:r>
              <a:rPr lang="ru-RU" dirty="0"/>
              <a:t>) порядок </a:t>
            </a:r>
            <a:r>
              <a:rPr lang="ru-RU" dirty="0" err="1"/>
              <a:t>розрахунку</a:t>
            </a:r>
            <a:r>
              <a:rPr lang="ru-RU" dirty="0"/>
              <a:t>, </a:t>
            </a:r>
            <a:r>
              <a:rPr lang="ru-RU" dirty="0" err="1"/>
              <a:t>умови</a:t>
            </a:r>
            <a:r>
              <a:rPr lang="ru-RU" dirty="0"/>
              <a:t> та строки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виплат</a:t>
            </a:r>
            <a:r>
              <a:rPr lang="ru-RU" dirty="0"/>
              <a:t>;</a:t>
            </a:r>
          </a:p>
          <a:p>
            <a:r>
              <a:rPr lang="ru-RU" dirty="0" smtClean="0"/>
              <a:t>16</a:t>
            </a:r>
            <a:r>
              <a:rPr lang="ru-RU" dirty="0"/>
              <a:t>) причини </a:t>
            </a:r>
            <a:r>
              <a:rPr lang="ru-RU" dirty="0" err="1"/>
              <a:t>відмови</a:t>
            </a:r>
            <a:r>
              <a:rPr lang="ru-RU" dirty="0"/>
              <a:t> у </a:t>
            </a:r>
            <a:r>
              <a:rPr lang="ru-RU" dirty="0" err="1"/>
              <a:t>страховій</a:t>
            </a:r>
            <a:r>
              <a:rPr lang="ru-RU" dirty="0"/>
              <a:t> </a:t>
            </a:r>
            <a:r>
              <a:rPr lang="ru-RU" dirty="0" err="1"/>
              <a:t>виплаті</a:t>
            </a:r>
            <a:r>
              <a:rPr lang="ru-RU" dirty="0"/>
              <a:t>;</a:t>
            </a:r>
          </a:p>
          <a:p>
            <a:r>
              <a:rPr lang="ru-RU" dirty="0" smtClean="0"/>
              <a:t>17</a:t>
            </a:r>
            <a:r>
              <a:rPr lang="ru-RU" dirty="0"/>
              <a:t>) права та </a:t>
            </a:r>
            <a:r>
              <a:rPr lang="ru-RU" dirty="0" err="1"/>
              <a:t>обов’язки</a:t>
            </a:r>
            <a:r>
              <a:rPr lang="ru-RU" dirty="0"/>
              <a:t> </a:t>
            </a:r>
            <a:r>
              <a:rPr lang="ru-RU" dirty="0" err="1"/>
              <a:t>сторін</a:t>
            </a:r>
            <a:r>
              <a:rPr lang="ru-RU" dirty="0"/>
              <a:t> і </a:t>
            </a:r>
            <a:r>
              <a:rPr lang="ru-RU" dirty="0" err="1"/>
              <a:t>відповідальність</a:t>
            </a:r>
            <a:r>
              <a:rPr lang="ru-RU" dirty="0"/>
              <a:t> за </a:t>
            </a:r>
            <a:r>
              <a:rPr lang="ru-RU" dirty="0" err="1"/>
              <a:t>невиконання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неналежне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 умов договору;</a:t>
            </a:r>
          </a:p>
          <a:p>
            <a:r>
              <a:rPr lang="ru-RU" dirty="0" smtClean="0"/>
              <a:t>18</a:t>
            </a:r>
            <a:r>
              <a:rPr lang="ru-RU" dirty="0"/>
              <a:t>) порядок </a:t>
            </a:r>
            <a:r>
              <a:rPr lang="ru-RU" dirty="0" err="1"/>
              <a:t>вирішення</a:t>
            </a:r>
            <a:r>
              <a:rPr lang="ru-RU" dirty="0"/>
              <a:t> </a:t>
            </a:r>
            <a:r>
              <a:rPr lang="ru-RU" dirty="0" err="1"/>
              <a:t>спорів</a:t>
            </a:r>
            <a:r>
              <a:rPr lang="ru-RU" dirty="0"/>
              <a:t>;</a:t>
            </a:r>
          </a:p>
          <a:p>
            <a:r>
              <a:rPr lang="ru-RU" dirty="0" smtClean="0"/>
              <a:t>19</a:t>
            </a:r>
            <a:r>
              <a:rPr lang="ru-RU" dirty="0"/>
              <a:t>)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за </a:t>
            </a:r>
            <a:r>
              <a:rPr lang="ru-RU" dirty="0" err="1"/>
              <a:t>згодою</a:t>
            </a:r>
            <a:r>
              <a:rPr lang="ru-RU" dirty="0"/>
              <a:t> </a:t>
            </a:r>
            <a:r>
              <a:rPr lang="ru-RU" dirty="0" err="1"/>
              <a:t>сторін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059564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ДОГОВІР СТРАХУВАННЯ: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48492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Предметом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є передача </a:t>
            </a:r>
            <a:r>
              <a:rPr lang="ru-RU" b="1" dirty="0" err="1">
                <a:solidFill>
                  <a:prstClr val="black"/>
                </a:solidFill>
              </a:rPr>
              <a:t>страхувальником</a:t>
            </a:r>
            <a:r>
              <a:rPr lang="ru-RU" b="1" dirty="0">
                <a:solidFill>
                  <a:prstClr val="black"/>
                </a:solidFill>
              </a:rPr>
              <a:t> за плату </a:t>
            </a:r>
            <a:r>
              <a:rPr lang="ru-RU" b="1" dirty="0" err="1">
                <a:solidFill>
                  <a:prstClr val="black"/>
                </a:solidFill>
              </a:rPr>
              <a:t>ризику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пов’язаного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об’єктом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страховику на </a:t>
            </a:r>
            <a:r>
              <a:rPr lang="ru-RU" b="1" dirty="0" err="1">
                <a:solidFill>
                  <a:prstClr val="black"/>
                </a:solidFill>
              </a:rPr>
              <a:t>умовах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визначених</a:t>
            </a:r>
            <a:r>
              <a:rPr lang="ru-RU" b="1" dirty="0">
                <a:solidFill>
                  <a:prstClr val="black"/>
                </a:solidFill>
              </a:rPr>
              <a:t> договором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законодавством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можуть</a:t>
            </a:r>
            <a:r>
              <a:rPr lang="ru-RU" b="1" dirty="0">
                <a:solidFill>
                  <a:srgbClr val="FF0000"/>
                </a:solidFill>
              </a:rPr>
              <a:t> бути: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життя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здоров’я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працездатність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пенсійне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забезпечення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2) </a:t>
            </a:r>
            <a:r>
              <a:rPr lang="ru-RU" dirty="0" err="1">
                <a:solidFill>
                  <a:prstClr val="black"/>
                </a:solidFill>
              </a:rPr>
              <a:t>майно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праві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володіння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користування</a:t>
            </a:r>
            <a:r>
              <a:rPr lang="ru-RU" dirty="0">
                <a:solidFill>
                  <a:prstClr val="black"/>
                </a:solidFill>
              </a:rPr>
              <a:t> і </a:t>
            </a:r>
            <a:r>
              <a:rPr lang="ru-RU" dirty="0" err="1">
                <a:solidFill>
                  <a:prstClr val="black"/>
                </a:solidFill>
              </a:rPr>
              <a:t>розпорядження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майном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можливі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збитки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витрати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3) </a:t>
            </a:r>
            <a:r>
              <a:rPr lang="ru-RU" dirty="0" err="1">
                <a:solidFill>
                  <a:prstClr val="black"/>
                </a:solidFill>
              </a:rPr>
              <a:t>відповідальність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заподіяну</a:t>
            </a:r>
            <a:r>
              <a:rPr lang="ru-RU" dirty="0">
                <a:solidFill>
                  <a:prstClr val="black"/>
                </a:solidFill>
              </a:rPr>
              <a:t> шкоду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її</a:t>
            </a:r>
            <a:r>
              <a:rPr lang="ru-RU" dirty="0">
                <a:solidFill>
                  <a:prstClr val="black"/>
                </a:solidFill>
              </a:rPr>
              <a:t> майну.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41032" y="1440081"/>
            <a:ext cx="45365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визначаються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конкретний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з </a:t>
            </a:r>
            <a:r>
              <a:rPr lang="ru-RU" b="1" dirty="0" err="1">
                <a:solidFill>
                  <a:srgbClr val="FF0000"/>
                </a:solidFill>
              </a:rPr>
              <a:t>яким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пов’язані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інтереси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страхувальника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іншої</a:t>
            </a:r>
            <a:r>
              <a:rPr lang="ru-RU" b="1" dirty="0">
                <a:solidFill>
                  <a:srgbClr val="FF0000"/>
                </a:solidFill>
              </a:rPr>
              <a:t> особи, </a:t>
            </a:r>
            <a:r>
              <a:rPr lang="ru-RU" b="1" dirty="0" err="1">
                <a:solidFill>
                  <a:srgbClr val="FF0000"/>
                </a:solidFill>
              </a:rPr>
              <a:t>визначеної</a:t>
            </a:r>
            <a:r>
              <a:rPr lang="ru-RU" b="1" dirty="0">
                <a:solidFill>
                  <a:srgbClr val="FF0000"/>
                </a:solidFill>
              </a:rPr>
              <a:t> у </a:t>
            </a:r>
            <a:r>
              <a:rPr lang="ru-RU" b="1" dirty="0" err="1">
                <a:solidFill>
                  <a:srgbClr val="FF0000"/>
                </a:solidFill>
              </a:rPr>
              <a:t>договорі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), та </a:t>
            </a:r>
            <a:r>
              <a:rPr lang="ru-RU" b="1" dirty="0" err="1">
                <a:solidFill>
                  <a:srgbClr val="FF0000"/>
                </a:solidFill>
              </a:rPr>
              <a:t>страхові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ризики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пов’язані</a:t>
            </a:r>
            <a:r>
              <a:rPr lang="ru-RU" b="1" dirty="0">
                <a:solidFill>
                  <a:srgbClr val="FF0000"/>
                </a:solidFill>
              </a:rPr>
              <a:t> з </a:t>
            </a:r>
            <a:r>
              <a:rPr lang="ru-RU" b="1" dirty="0" err="1">
                <a:solidFill>
                  <a:srgbClr val="FF0000"/>
                </a:solidFill>
              </a:rPr>
              <a:t>цим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підлягають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страхуванню</a:t>
            </a:r>
            <a:r>
              <a:rPr lang="ru-RU" b="1" dirty="0">
                <a:solidFill>
                  <a:srgbClr val="FF0000"/>
                </a:solidFill>
              </a:rPr>
              <a:t> за </a:t>
            </a:r>
            <a:r>
              <a:rPr lang="ru-RU" b="1" dirty="0" err="1">
                <a:solidFill>
                  <a:srgbClr val="FF0000"/>
                </a:solidFill>
              </a:rPr>
              <a:t>цим</a:t>
            </a:r>
            <a:r>
              <a:rPr lang="ru-RU" b="1" dirty="0">
                <a:solidFill>
                  <a:srgbClr val="FF0000"/>
                </a:solidFill>
              </a:rPr>
              <a:t> 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endParaRPr lang="ru-RU" dirty="0"/>
          </a:p>
          <a:p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/>
              <a:t>законом </a:t>
            </a:r>
            <a:r>
              <a:rPr lang="ru-RU" dirty="0" err="1"/>
              <a:t>встановлений</a:t>
            </a:r>
            <a:r>
              <a:rPr lang="ru-RU" dirty="0"/>
              <a:t> </a:t>
            </a:r>
            <a:r>
              <a:rPr lang="ru-RU" dirty="0" err="1"/>
              <a:t>обов’язок</a:t>
            </a:r>
            <a:r>
              <a:rPr lang="ru-RU" dirty="0"/>
              <a:t> особи </a:t>
            </a:r>
            <a:r>
              <a:rPr lang="ru-RU" dirty="0" err="1"/>
              <a:t>укласти</a:t>
            </a:r>
            <a:r>
              <a:rPr lang="ru-RU" dirty="0"/>
              <a:t> </a:t>
            </a:r>
            <a:r>
              <a:rPr lang="ru-RU" dirty="0" err="1"/>
              <a:t>договір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, </a:t>
            </a:r>
            <a:r>
              <a:rPr lang="ru-RU" dirty="0" err="1"/>
              <a:t>об’єкт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визначається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вимог</a:t>
            </a:r>
            <a:r>
              <a:rPr lang="ru-RU" dirty="0"/>
              <a:t> закону.</a:t>
            </a:r>
          </a:p>
          <a:p>
            <a:endParaRPr lang="ru-RU" dirty="0"/>
          </a:p>
          <a:p>
            <a:r>
              <a:rPr lang="ru-RU" b="1" dirty="0" err="1" smtClean="0"/>
              <a:t>Договір</a:t>
            </a:r>
            <a:r>
              <a:rPr lang="ru-RU" b="1" dirty="0" smtClean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у </a:t>
            </a:r>
            <a:r>
              <a:rPr lang="ru-RU" b="1" dirty="0" err="1"/>
              <a:t>якому</a:t>
            </a:r>
            <a:r>
              <a:rPr lang="ru-RU" b="1" dirty="0"/>
              <a:t> </a:t>
            </a:r>
            <a:r>
              <a:rPr lang="ru-RU" b="1" dirty="0" err="1"/>
              <a:t>відсутній</a:t>
            </a:r>
            <a:r>
              <a:rPr lang="ru-RU" b="1" dirty="0"/>
              <a:t> </a:t>
            </a:r>
            <a:r>
              <a:rPr lang="ru-RU" b="1" dirty="0" err="1"/>
              <a:t>об’єкт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є </a:t>
            </a:r>
            <a:r>
              <a:rPr lang="ru-RU" b="1" dirty="0" err="1"/>
              <a:t>нікчемним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81500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ДОГОВІР СТРАХУВАННЯ: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484920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Предметом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є передача </a:t>
            </a:r>
            <a:r>
              <a:rPr lang="ru-RU" b="1" dirty="0" err="1">
                <a:solidFill>
                  <a:prstClr val="black"/>
                </a:solidFill>
              </a:rPr>
              <a:t>страхувальником</a:t>
            </a:r>
            <a:r>
              <a:rPr lang="ru-RU" b="1" dirty="0">
                <a:solidFill>
                  <a:prstClr val="black"/>
                </a:solidFill>
              </a:rPr>
              <a:t> за плату </a:t>
            </a:r>
            <a:r>
              <a:rPr lang="ru-RU" b="1" dirty="0" err="1">
                <a:solidFill>
                  <a:prstClr val="black"/>
                </a:solidFill>
              </a:rPr>
              <a:t>ризику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пов’язаного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об’єктом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страховику на </a:t>
            </a:r>
            <a:r>
              <a:rPr lang="ru-RU" b="1" dirty="0" err="1">
                <a:solidFill>
                  <a:prstClr val="black"/>
                </a:solidFill>
              </a:rPr>
              <a:t>умовах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визначених</a:t>
            </a:r>
            <a:r>
              <a:rPr lang="ru-RU" b="1" dirty="0">
                <a:solidFill>
                  <a:prstClr val="black"/>
                </a:solidFill>
              </a:rPr>
              <a:t> договором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законодавством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можуть</a:t>
            </a:r>
            <a:r>
              <a:rPr lang="ru-RU" b="1" dirty="0">
                <a:solidFill>
                  <a:srgbClr val="FF0000"/>
                </a:solidFill>
              </a:rPr>
              <a:t> бути: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життя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здоров’я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працездатність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пенсійне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забезпечення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endParaRPr lang="ru-RU" sz="1000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2) </a:t>
            </a:r>
            <a:r>
              <a:rPr lang="ru-RU" dirty="0" err="1">
                <a:solidFill>
                  <a:prstClr val="black"/>
                </a:solidFill>
              </a:rPr>
              <a:t>майно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праві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володіння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користування</a:t>
            </a:r>
            <a:r>
              <a:rPr lang="ru-RU" dirty="0">
                <a:solidFill>
                  <a:prstClr val="black"/>
                </a:solidFill>
              </a:rPr>
              <a:t> і </a:t>
            </a:r>
            <a:r>
              <a:rPr lang="ru-RU" dirty="0" err="1">
                <a:solidFill>
                  <a:prstClr val="black"/>
                </a:solidFill>
              </a:rPr>
              <a:t>розпорядження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майном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можливі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збитки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витрати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endParaRPr lang="ru-RU" sz="1000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3) </a:t>
            </a:r>
            <a:r>
              <a:rPr lang="ru-RU" dirty="0" err="1">
                <a:solidFill>
                  <a:prstClr val="black"/>
                </a:solidFill>
              </a:rPr>
              <a:t>відповідальність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заподіяну</a:t>
            </a:r>
            <a:r>
              <a:rPr lang="ru-RU" dirty="0">
                <a:solidFill>
                  <a:prstClr val="black"/>
                </a:solidFill>
              </a:rPr>
              <a:t> шкоду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її</a:t>
            </a:r>
            <a:r>
              <a:rPr lang="ru-RU" dirty="0">
                <a:solidFill>
                  <a:prstClr val="black"/>
                </a:solidFill>
              </a:rPr>
              <a:t> майну.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26528" y="1152853"/>
            <a:ext cx="45365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визначаються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конкретний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з </a:t>
            </a:r>
            <a:r>
              <a:rPr lang="ru-RU" b="1" dirty="0" err="1">
                <a:solidFill>
                  <a:srgbClr val="FF0000"/>
                </a:solidFill>
              </a:rPr>
              <a:t>яким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пов’язані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інтереси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страхувальника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іншої</a:t>
            </a:r>
            <a:r>
              <a:rPr lang="ru-RU" b="1" dirty="0">
                <a:solidFill>
                  <a:srgbClr val="FF0000"/>
                </a:solidFill>
              </a:rPr>
              <a:t> особи, </a:t>
            </a:r>
            <a:r>
              <a:rPr lang="ru-RU" b="1" dirty="0" err="1">
                <a:solidFill>
                  <a:srgbClr val="FF0000"/>
                </a:solidFill>
              </a:rPr>
              <a:t>визначеної</a:t>
            </a:r>
            <a:r>
              <a:rPr lang="ru-RU" b="1" dirty="0">
                <a:solidFill>
                  <a:srgbClr val="FF0000"/>
                </a:solidFill>
              </a:rPr>
              <a:t> у </a:t>
            </a:r>
            <a:r>
              <a:rPr lang="ru-RU" b="1" dirty="0" err="1">
                <a:solidFill>
                  <a:srgbClr val="FF0000"/>
                </a:solidFill>
              </a:rPr>
              <a:t>договорі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), та </a:t>
            </a:r>
            <a:r>
              <a:rPr lang="ru-RU" b="1" dirty="0" err="1">
                <a:solidFill>
                  <a:srgbClr val="FF0000"/>
                </a:solidFill>
              </a:rPr>
              <a:t>страхові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ризики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пов’язані</a:t>
            </a:r>
            <a:r>
              <a:rPr lang="ru-RU" b="1" dirty="0">
                <a:solidFill>
                  <a:srgbClr val="FF0000"/>
                </a:solidFill>
              </a:rPr>
              <a:t> з </a:t>
            </a:r>
            <a:r>
              <a:rPr lang="ru-RU" b="1" dirty="0" err="1">
                <a:solidFill>
                  <a:srgbClr val="FF0000"/>
                </a:solidFill>
              </a:rPr>
              <a:t>цим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підлягають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страхуванню</a:t>
            </a:r>
            <a:r>
              <a:rPr lang="ru-RU" b="1" dirty="0">
                <a:solidFill>
                  <a:srgbClr val="FF0000"/>
                </a:solidFill>
              </a:rPr>
              <a:t> за </a:t>
            </a:r>
            <a:r>
              <a:rPr lang="ru-RU" b="1" dirty="0" err="1">
                <a:solidFill>
                  <a:srgbClr val="FF0000"/>
                </a:solidFill>
              </a:rPr>
              <a:t>цим</a:t>
            </a:r>
            <a:r>
              <a:rPr lang="ru-RU" b="1" dirty="0">
                <a:solidFill>
                  <a:srgbClr val="FF0000"/>
                </a:solidFill>
              </a:rPr>
              <a:t> 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dirty="0" err="1" smtClean="0">
                <a:solidFill>
                  <a:prstClr val="black"/>
                </a:solidFill>
              </a:rPr>
              <a:t>Якщо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законом </a:t>
            </a:r>
            <a:r>
              <a:rPr lang="ru-RU" dirty="0" err="1">
                <a:solidFill>
                  <a:prstClr val="black"/>
                </a:solidFill>
              </a:rPr>
              <a:t>встановлений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обов’язок</a:t>
            </a:r>
            <a:r>
              <a:rPr lang="ru-RU" dirty="0">
                <a:solidFill>
                  <a:prstClr val="black"/>
                </a:solidFill>
              </a:rPr>
              <a:t> особи </a:t>
            </a:r>
            <a:r>
              <a:rPr lang="ru-RU" dirty="0" err="1">
                <a:solidFill>
                  <a:prstClr val="black"/>
                </a:solidFill>
              </a:rPr>
              <a:t>укласти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договір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об’єкт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визначається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вимог</a:t>
            </a:r>
            <a:r>
              <a:rPr lang="ru-RU" dirty="0">
                <a:solidFill>
                  <a:prstClr val="black"/>
                </a:solidFill>
              </a:rPr>
              <a:t> закону.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b="1" dirty="0" err="1" smtClean="0">
                <a:solidFill>
                  <a:prstClr val="black"/>
                </a:solidFill>
              </a:rPr>
              <a:t>Договір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у </a:t>
            </a:r>
            <a:r>
              <a:rPr lang="ru-RU" b="1" dirty="0" err="1">
                <a:solidFill>
                  <a:prstClr val="black"/>
                </a:solidFill>
              </a:rPr>
              <a:t>якому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відсутній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об’єкт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є </a:t>
            </a:r>
            <a:r>
              <a:rPr lang="ru-RU" b="1" dirty="0" err="1">
                <a:solidFill>
                  <a:prstClr val="black"/>
                </a:solidFill>
              </a:rPr>
              <a:t>нікчемним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7816" y="5747411"/>
            <a:ext cx="95297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має</a:t>
            </a:r>
            <a:r>
              <a:rPr lang="ru-RU" b="1" dirty="0"/>
              <a:t> </a:t>
            </a:r>
            <a:r>
              <a:rPr lang="ru-RU" b="1" dirty="0" err="1"/>
              <a:t>передбачати</a:t>
            </a:r>
            <a:r>
              <a:rPr lang="ru-RU" b="1" dirty="0"/>
              <a:t> </a:t>
            </a:r>
            <a:r>
              <a:rPr lang="ru-RU" b="1" dirty="0" err="1"/>
              <a:t>наявність</a:t>
            </a:r>
            <a:r>
              <a:rPr lang="ru-RU" b="1" dirty="0"/>
              <a:t> страхового </a:t>
            </a:r>
            <a:r>
              <a:rPr lang="ru-RU" b="1" dirty="0" err="1"/>
              <a:t>інтересу</a:t>
            </a:r>
            <a:r>
              <a:rPr lang="ru-RU" b="1" dirty="0"/>
              <a:t> у </a:t>
            </a:r>
            <a:r>
              <a:rPr lang="ru-RU" b="1" dirty="0" err="1"/>
              <a:t>потенційного</a:t>
            </a:r>
            <a:r>
              <a:rPr lang="ru-RU" b="1" dirty="0"/>
              <a:t> </a:t>
            </a:r>
            <a:r>
              <a:rPr lang="ru-RU" b="1" dirty="0" err="1"/>
              <a:t>страхувальника</a:t>
            </a:r>
            <a:r>
              <a:rPr lang="ru-RU" b="1" dirty="0"/>
              <a:t> (</a:t>
            </a:r>
            <a:r>
              <a:rPr lang="ru-RU" b="1" dirty="0" err="1"/>
              <a:t>іншої</a:t>
            </a:r>
            <a:r>
              <a:rPr lang="ru-RU" b="1" dirty="0"/>
              <a:t> особи, </a:t>
            </a:r>
            <a:r>
              <a:rPr lang="ru-RU" b="1" dirty="0" err="1"/>
              <a:t>визначеної</a:t>
            </a:r>
            <a:r>
              <a:rPr lang="ru-RU" b="1" dirty="0"/>
              <a:t> у </a:t>
            </a:r>
            <a:r>
              <a:rPr lang="ru-RU" b="1" dirty="0" err="1"/>
              <a:t>договорі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), 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випадків</a:t>
            </a:r>
            <a:r>
              <a:rPr lang="ru-RU" b="1" dirty="0"/>
              <a:t> </a:t>
            </a:r>
            <a:r>
              <a:rPr lang="ru-RU" b="1" dirty="0" err="1"/>
              <a:t>укладення</a:t>
            </a:r>
            <a:r>
              <a:rPr lang="ru-RU" b="1" dirty="0"/>
              <a:t> </a:t>
            </a:r>
            <a:r>
              <a:rPr lang="ru-RU" b="1" dirty="0" err="1"/>
              <a:t>договорів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обов’язковість</a:t>
            </a:r>
            <a:r>
              <a:rPr lang="ru-RU" b="1" dirty="0"/>
              <a:t> </a:t>
            </a:r>
            <a:r>
              <a:rPr lang="ru-RU" b="1" dirty="0" err="1"/>
              <a:t>яких</a:t>
            </a:r>
            <a:r>
              <a:rPr lang="ru-RU" b="1" dirty="0"/>
              <a:t> </a:t>
            </a:r>
            <a:r>
              <a:rPr lang="ru-RU" b="1" dirty="0" err="1"/>
              <a:t>визначена</a:t>
            </a:r>
            <a:r>
              <a:rPr lang="ru-RU" b="1" dirty="0"/>
              <a:t> законом.</a:t>
            </a:r>
          </a:p>
        </p:txBody>
      </p:sp>
    </p:spTree>
    <p:extLst>
      <p:ext uri="{BB962C8B-B14F-4D97-AF65-F5344CB8AC3E}">
        <p14:creationId xmlns:p14="http://schemas.microsoft.com/office/powerpoint/2010/main" val="24381060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 РИЗИК І СТРАХОВИЙ ВИПАДОК: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95297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prstClr val="black"/>
                </a:solidFill>
              </a:rPr>
              <a:t>Страхові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ризики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які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визначаються</a:t>
            </a:r>
            <a:r>
              <a:rPr lang="ru-RU" b="1" dirty="0">
                <a:solidFill>
                  <a:prstClr val="black"/>
                </a:solidFill>
              </a:rPr>
              <a:t> договором </a:t>
            </a:r>
            <a:r>
              <a:rPr lang="ru-RU" b="1" dirty="0" err="1" smtClean="0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мають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відповідати</a:t>
            </a:r>
            <a:r>
              <a:rPr lang="ru-RU" b="1" dirty="0">
                <a:solidFill>
                  <a:prstClr val="black"/>
                </a:solidFill>
              </a:rPr>
              <a:t> таким </a:t>
            </a:r>
            <a:r>
              <a:rPr lang="ru-RU" b="1" dirty="0" err="1">
                <a:solidFill>
                  <a:prstClr val="black"/>
                </a:solidFill>
              </a:rPr>
              <a:t>ознакам</a:t>
            </a:r>
            <a:r>
              <a:rPr lang="ru-RU" b="1" dirty="0">
                <a:solidFill>
                  <a:prstClr val="black"/>
                </a:solidFill>
              </a:rPr>
              <a:t> (</a:t>
            </a:r>
            <a:r>
              <a:rPr lang="ru-RU" b="1" dirty="0" err="1">
                <a:solidFill>
                  <a:prstClr val="black"/>
                </a:solidFill>
              </a:rPr>
              <a:t>крім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договорів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життя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лише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накопичувальною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складовою</a:t>
            </a:r>
            <a:r>
              <a:rPr lang="ru-RU" b="1" dirty="0">
                <a:solidFill>
                  <a:prstClr val="black"/>
                </a:solidFill>
              </a:rPr>
              <a:t>):</a:t>
            </a: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1) </a:t>
            </a:r>
            <a:r>
              <a:rPr lang="ru-RU" b="1" dirty="0" err="1">
                <a:solidFill>
                  <a:prstClr val="black"/>
                </a:solidFill>
              </a:rPr>
              <a:t>вірогідність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ймовірність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настання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2) </a:t>
            </a:r>
            <a:r>
              <a:rPr lang="ru-RU" b="1" dirty="0" err="1">
                <a:solidFill>
                  <a:prstClr val="black"/>
                </a:solidFill>
              </a:rPr>
              <a:t>неможливість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передбачити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конкретний</a:t>
            </a:r>
            <a:r>
              <a:rPr lang="ru-RU" b="1" dirty="0">
                <a:solidFill>
                  <a:prstClr val="black"/>
                </a:solidFill>
              </a:rPr>
              <a:t> час, </a:t>
            </a:r>
            <a:r>
              <a:rPr lang="ru-RU" b="1" dirty="0" err="1">
                <a:solidFill>
                  <a:prstClr val="black"/>
                </a:solidFill>
              </a:rPr>
              <a:t>місце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обставини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настання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події</a:t>
            </a:r>
            <a:r>
              <a:rPr lang="ru-RU" b="1" dirty="0">
                <a:solidFill>
                  <a:prstClr val="black"/>
                </a:solidFill>
              </a:rPr>
              <a:t>, а </a:t>
            </a:r>
            <a:r>
              <a:rPr lang="ru-RU" b="1" dirty="0" err="1">
                <a:solidFill>
                  <a:prstClr val="black"/>
                </a:solidFill>
              </a:rPr>
              <a:t>також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розмір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шкоди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разі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настання</a:t>
            </a:r>
            <a:r>
              <a:rPr lang="ru-RU" b="1" dirty="0">
                <a:solidFill>
                  <a:prstClr val="black"/>
                </a:solidFill>
              </a:rPr>
              <a:t> страхового </a:t>
            </a:r>
            <a:r>
              <a:rPr lang="ru-RU" b="1" dirty="0" err="1">
                <a:solidFill>
                  <a:prstClr val="black"/>
                </a:solidFill>
              </a:rPr>
              <a:t>випадку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3) </a:t>
            </a:r>
            <a:r>
              <a:rPr lang="ru-RU" b="1" dirty="0" err="1">
                <a:solidFill>
                  <a:prstClr val="black"/>
                </a:solidFill>
              </a:rPr>
              <a:t>відсутність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 smtClean="0">
                <a:solidFill>
                  <a:prstClr val="black"/>
                </a:solidFill>
              </a:rPr>
              <a:t>ймовірності</a:t>
            </a:r>
            <a:r>
              <a:rPr lang="ru-RU" b="1" dirty="0" smtClean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невідворотності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настання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події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період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дії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про </a:t>
            </a:r>
            <a:r>
              <a:rPr lang="ru-RU" b="1" dirty="0" err="1">
                <a:solidFill>
                  <a:prstClr val="black"/>
                </a:solidFill>
              </a:rPr>
              <a:t>що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страхувальник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страховик </a:t>
            </a:r>
            <a:r>
              <a:rPr lang="ru-RU" b="1" dirty="0" err="1">
                <a:solidFill>
                  <a:prstClr val="black"/>
                </a:solidFill>
              </a:rPr>
              <a:t>заздалегідь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були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мали</a:t>
            </a:r>
            <a:r>
              <a:rPr lang="ru-RU" b="1" dirty="0">
                <a:solidFill>
                  <a:prstClr val="black"/>
                </a:solidFill>
              </a:rPr>
              <a:t> бути </a:t>
            </a:r>
            <a:r>
              <a:rPr lang="ru-RU" b="1" dirty="0" err="1">
                <a:solidFill>
                  <a:prstClr val="black"/>
                </a:solidFill>
              </a:rPr>
              <a:t>повідомлені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4) </a:t>
            </a:r>
            <a:r>
              <a:rPr lang="ru-RU" b="1" dirty="0" err="1">
                <a:solidFill>
                  <a:prstClr val="black"/>
                </a:solidFill>
              </a:rPr>
              <a:t>настання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події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спричинить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негативні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матеріальні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наслідки</a:t>
            </a:r>
            <a:r>
              <a:rPr lang="ru-RU" b="1" dirty="0">
                <a:solidFill>
                  <a:prstClr val="black"/>
                </a:solidFill>
              </a:rPr>
              <a:t> для страхового </a:t>
            </a:r>
            <a:r>
              <a:rPr lang="ru-RU" b="1" dirty="0" err="1">
                <a:solidFill>
                  <a:prstClr val="black"/>
                </a:solidFill>
              </a:rPr>
              <a:t>інтересу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страхувальника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інших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визначених</a:t>
            </a:r>
            <a:r>
              <a:rPr lang="ru-RU" b="1" dirty="0">
                <a:solidFill>
                  <a:prstClr val="black"/>
                </a:solidFill>
              </a:rPr>
              <a:t> у </a:t>
            </a:r>
            <a:r>
              <a:rPr lang="ru-RU" b="1" dirty="0" err="1">
                <a:solidFill>
                  <a:prstClr val="black"/>
                </a:solidFill>
              </a:rPr>
              <a:t>договорі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0270" flipH="1">
            <a:off x="8049312" y="4835229"/>
            <a:ext cx="1688927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4488" y="4890002"/>
            <a:ext cx="71047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5) </a:t>
            </a:r>
            <a:r>
              <a:rPr lang="ru-RU" b="1" dirty="0" err="1"/>
              <a:t>настання</a:t>
            </a:r>
            <a:r>
              <a:rPr lang="ru-RU" b="1" dirty="0"/>
              <a:t> </a:t>
            </a:r>
            <a:r>
              <a:rPr lang="ru-RU" b="1" dirty="0" err="1"/>
              <a:t>події</a:t>
            </a:r>
            <a:r>
              <a:rPr lang="ru-RU" b="1" dirty="0"/>
              <a:t> не </a:t>
            </a:r>
            <a:r>
              <a:rPr lang="ru-RU" b="1" dirty="0" err="1"/>
              <a:t>пов’язано</a:t>
            </a:r>
            <a:r>
              <a:rPr lang="ru-RU" b="1" dirty="0"/>
              <a:t> з </a:t>
            </a:r>
            <a:r>
              <a:rPr lang="ru-RU" b="1" dirty="0" err="1"/>
              <a:t>навмисними</a:t>
            </a:r>
            <a:r>
              <a:rPr lang="ru-RU" b="1" dirty="0"/>
              <a:t> </a:t>
            </a:r>
            <a:r>
              <a:rPr lang="ru-RU" b="1" dirty="0" err="1"/>
              <a:t>діями</a:t>
            </a:r>
            <a:r>
              <a:rPr lang="ru-RU" b="1" dirty="0"/>
              <a:t> </a:t>
            </a:r>
            <a:r>
              <a:rPr lang="ru-RU" b="1" dirty="0" err="1"/>
              <a:t>страхувальника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інших</a:t>
            </a:r>
            <a:r>
              <a:rPr lang="ru-RU" b="1" dirty="0"/>
              <a:t> </a:t>
            </a:r>
            <a:r>
              <a:rPr lang="ru-RU" b="1" dirty="0" err="1"/>
              <a:t>осіб</a:t>
            </a:r>
            <a:r>
              <a:rPr lang="ru-RU" b="1" dirty="0"/>
              <a:t>, </a:t>
            </a:r>
            <a:r>
              <a:rPr lang="ru-RU" b="1" dirty="0" err="1"/>
              <a:t>визначених</a:t>
            </a:r>
            <a:r>
              <a:rPr lang="ru-RU" b="1" dirty="0"/>
              <a:t> у </a:t>
            </a:r>
            <a:r>
              <a:rPr lang="ru-RU" b="1" dirty="0" err="1"/>
              <a:t>договорі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(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випадків</a:t>
            </a:r>
            <a:r>
              <a:rPr lang="ru-RU" b="1" dirty="0"/>
              <a:t>, </a:t>
            </a:r>
            <a:r>
              <a:rPr lang="ru-RU" b="1" dirty="0" err="1"/>
              <a:t>визначених</a:t>
            </a:r>
            <a:r>
              <a:rPr lang="ru-RU" b="1" dirty="0"/>
              <a:t> законом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міжнародним</a:t>
            </a:r>
            <a:r>
              <a:rPr lang="ru-RU" b="1" dirty="0"/>
              <a:t> </a:t>
            </a:r>
            <a:r>
              <a:rPr lang="ru-RU" b="1" dirty="0" err="1"/>
              <a:t>звичаєм</a:t>
            </a:r>
            <a:r>
              <a:rPr lang="ru-RU" b="1" dirty="0"/>
              <a:t>), і не </a:t>
            </a:r>
            <a:r>
              <a:rPr lang="ru-RU" b="1" dirty="0" err="1"/>
              <a:t>передбачає</a:t>
            </a:r>
            <a:r>
              <a:rPr lang="ru-RU" b="1" dirty="0"/>
              <a:t> </a:t>
            </a:r>
            <a:r>
              <a:rPr lang="ru-RU" b="1" dirty="0" err="1"/>
              <a:t>отримання</a:t>
            </a:r>
            <a:r>
              <a:rPr lang="ru-RU" b="1" dirty="0"/>
              <a:t> </a:t>
            </a:r>
            <a:r>
              <a:rPr lang="ru-RU" b="1" dirty="0" err="1"/>
              <a:t>неправомірної</a:t>
            </a:r>
            <a:r>
              <a:rPr lang="ru-RU" b="1" dirty="0"/>
              <a:t> </a:t>
            </a:r>
            <a:r>
              <a:rPr lang="ru-RU" b="1" dirty="0" err="1"/>
              <a:t>вигоди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7405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F61898C-CE2E-4A20-B963-02BE8DD533FB}"/>
              </a:ext>
            </a:extLst>
          </p:cNvPr>
          <p:cNvSpPr txBox="1"/>
          <p:nvPr/>
        </p:nvSpPr>
        <p:spPr>
          <a:xfrm>
            <a:off x="488504" y="586638"/>
            <a:ext cx="892899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Ліцензування діяльності із страхування</a:t>
            </a:r>
          </a:p>
          <a:p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Юридична особа набуває статусу страховика і право на здійснення діяльності із страхування </a:t>
            </a:r>
            <a:r>
              <a:rPr lang="uk-UA" sz="1800" b="0" i="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виключно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після отримання ліцензії на здійснення діяльності із страхування (далі - ліцензія), яка видається Регулятором.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CAC03F9-0AB6-4B75-9E7D-042FA69DC1B1}"/>
              </a:ext>
            </a:extLst>
          </p:cNvPr>
          <p:cNvSpPr txBox="1"/>
          <p:nvPr/>
        </p:nvSpPr>
        <p:spPr>
          <a:xfrm>
            <a:off x="488504" y="1934877"/>
            <a:ext cx="724209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Ліцензія </a:t>
            </a:r>
            <a:r>
              <a:rPr lang="ru-RU" b="1" dirty="0" err="1">
                <a:solidFill>
                  <a:srgbClr val="FF0000"/>
                </a:solidFill>
              </a:rPr>
              <a:t>може</a:t>
            </a:r>
            <a:r>
              <a:rPr lang="ru-RU" b="1" dirty="0">
                <a:solidFill>
                  <a:srgbClr val="FF0000"/>
                </a:solidFill>
              </a:rPr>
              <a:t> бути видана на </a:t>
            </a:r>
            <a:r>
              <a:rPr lang="ru-RU" b="1" dirty="0" err="1">
                <a:solidFill>
                  <a:srgbClr val="FF0000"/>
                </a:solidFill>
              </a:rPr>
              <a:t>здійснення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діяльності</a:t>
            </a:r>
            <a:r>
              <a:rPr lang="ru-RU" b="1" dirty="0">
                <a:solidFill>
                  <a:srgbClr val="FF0000"/>
                </a:solidFill>
              </a:rPr>
              <a:t> з: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Прямого страхування </a:t>
            </a:r>
            <a:r>
              <a:rPr lang="ru-RU" dirty="0" err="1"/>
              <a:t>життя</a:t>
            </a:r>
            <a:r>
              <a:rPr lang="ru-RU" dirty="0"/>
              <a:t> за </a:t>
            </a:r>
            <a:r>
              <a:rPr lang="ru-RU" dirty="0" err="1"/>
              <a:t>обраними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Прямого страхування, </a:t>
            </a:r>
            <a:r>
              <a:rPr lang="ru-RU" dirty="0" err="1"/>
              <a:t>іншого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страхування </a:t>
            </a:r>
            <a:r>
              <a:rPr lang="ru-RU" dirty="0" err="1"/>
              <a:t>життя</a:t>
            </a:r>
            <a:r>
              <a:rPr lang="ru-RU" dirty="0"/>
              <a:t>, за </a:t>
            </a:r>
            <a:r>
              <a:rPr lang="ru-RU" dirty="0" err="1"/>
              <a:t>обраними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err="1"/>
              <a:t>Вхідного</a:t>
            </a:r>
            <a:r>
              <a:rPr lang="ru-RU" dirty="0"/>
              <a:t> </a:t>
            </a:r>
            <a:r>
              <a:rPr lang="ru-RU" dirty="0" err="1"/>
              <a:t>перестрахування</a:t>
            </a:r>
            <a:r>
              <a:rPr lang="ru-RU" dirty="0"/>
              <a:t> за </a:t>
            </a:r>
            <a:r>
              <a:rPr lang="ru-RU" dirty="0" err="1"/>
              <a:t>обраними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652BCE99-0997-4086-A34B-0DB74C9D1BE2}"/>
              </a:ext>
            </a:extLst>
          </p:cNvPr>
          <p:cNvSpPr txBox="1"/>
          <p:nvPr/>
        </p:nvSpPr>
        <p:spPr>
          <a:xfrm>
            <a:off x="488504" y="4029483"/>
            <a:ext cx="878497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Ліцензія на </a:t>
            </a:r>
            <a:r>
              <a:rPr lang="ru-RU" b="1" dirty="0" err="1"/>
              <a:t>здійснення</a:t>
            </a:r>
            <a:r>
              <a:rPr lang="ru-RU" b="1" dirty="0"/>
              <a:t> </a:t>
            </a:r>
            <a:r>
              <a:rPr lang="ru-RU" b="1" dirty="0" err="1"/>
              <a:t>діяльності</a:t>
            </a:r>
            <a:r>
              <a:rPr lang="ru-RU" b="1" dirty="0"/>
              <a:t> з прямого страхування</a:t>
            </a:r>
            <a:r>
              <a:rPr lang="ru-RU" dirty="0"/>
              <a:t> за </a:t>
            </a:r>
            <a:r>
              <a:rPr lang="ru-RU" dirty="0" err="1"/>
              <a:t>обраними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 </a:t>
            </a:r>
            <a:r>
              <a:rPr lang="ru-RU" dirty="0" err="1"/>
              <a:t>надає</a:t>
            </a:r>
            <a:r>
              <a:rPr lang="ru-RU" dirty="0"/>
              <a:t> право </a:t>
            </a:r>
            <a:r>
              <a:rPr lang="ru-RU" dirty="0" err="1"/>
              <a:t>укладати</a:t>
            </a:r>
            <a:r>
              <a:rPr lang="ru-RU" dirty="0"/>
              <a:t> договори страхування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співстрахування</a:t>
            </a:r>
            <a:r>
              <a:rPr lang="ru-RU" dirty="0"/>
              <a:t>, </a:t>
            </a:r>
            <a:r>
              <a:rPr lang="ru-RU" dirty="0" err="1"/>
              <a:t>здійснювати</a:t>
            </a:r>
            <a:r>
              <a:rPr lang="ru-RU" dirty="0"/>
              <a:t> </a:t>
            </a:r>
            <a:r>
              <a:rPr lang="ru-RU" dirty="0" err="1"/>
              <a:t>вихідне</a:t>
            </a:r>
            <a:r>
              <a:rPr lang="ru-RU" dirty="0"/>
              <a:t> </a:t>
            </a:r>
            <a:r>
              <a:rPr lang="ru-RU" dirty="0" err="1"/>
              <a:t>перестрахування</a:t>
            </a:r>
            <a:r>
              <a:rPr lang="ru-RU" dirty="0"/>
              <a:t> за </a:t>
            </a:r>
            <a:r>
              <a:rPr lang="ru-RU" dirty="0" err="1"/>
              <a:t>зазначеними</a:t>
            </a:r>
            <a:r>
              <a:rPr lang="ru-RU" dirty="0"/>
              <a:t> у </a:t>
            </a:r>
            <a:r>
              <a:rPr lang="ru-RU" dirty="0" err="1"/>
              <a:t>ліцензії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здійснювати</a:t>
            </a:r>
            <a:r>
              <a:rPr lang="ru-RU" dirty="0"/>
              <a:t> </a:t>
            </a:r>
            <a:r>
              <a:rPr lang="ru-RU" dirty="0" err="1"/>
              <a:t>вхідне</a:t>
            </a:r>
            <a:r>
              <a:rPr lang="ru-RU" dirty="0"/>
              <a:t> </a:t>
            </a:r>
            <a:r>
              <a:rPr lang="ru-RU" dirty="0" err="1"/>
              <a:t>перестрахування</a:t>
            </a:r>
            <a:r>
              <a:rPr lang="ru-RU" dirty="0"/>
              <a:t> за такими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), за </a:t>
            </a:r>
            <a:r>
              <a:rPr lang="ru-RU" dirty="0" err="1"/>
              <a:t>умови</a:t>
            </a:r>
            <a:r>
              <a:rPr lang="ru-RU" dirty="0"/>
              <a:t>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календарного року сума </a:t>
            </a:r>
            <a:r>
              <a:rPr lang="ru-RU" dirty="0" err="1"/>
              <a:t>валових</a:t>
            </a:r>
            <a:r>
              <a:rPr lang="ru-RU" dirty="0"/>
              <a:t> </a:t>
            </a:r>
            <a:r>
              <a:rPr lang="ru-RU" dirty="0" err="1"/>
              <a:t>премій</a:t>
            </a:r>
            <a:r>
              <a:rPr lang="ru-RU" dirty="0"/>
              <a:t> за договорами </a:t>
            </a:r>
            <a:r>
              <a:rPr lang="ru-RU" dirty="0" err="1"/>
              <a:t>вхідного</a:t>
            </a:r>
            <a:r>
              <a:rPr lang="ru-RU" dirty="0"/>
              <a:t> </a:t>
            </a:r>
            <a:r>
              <a:rPr lang="ru-RU" dirty="0" err="1"/>
              <a:t>перестрахування</a:t>
            </a:r>
            <a:r>
              <a:rPr lang="ru-RU" dirty="0"/>
              <a:t> не </a:t>
            </a:r>
            <a:r>
              <a:rPr lang="ru-RU" dirty="0" err="1"/>
              <a:t>перевищує</a:t>
            </a:r>
            <a:r>
              <a:rPr lang="ru-RU" dirty="0"/>
              <a:t> 10 </a:t>
            </a:r>
            <a:r>
              <a:rPr lang="ru-RU" dirty="0" err="1"/>
              <a:t>відсотків</a:t>
            </a:r>
            <a:r>
              <a:rPr lang="ru-RU" dirty="0"/>
              <a:t> </a:t>
            </a:r>
            <a:r>
              <a:rPr lang="ru-RU" dirty="0" err="1"/>
              <a:t>загальної</a:t>
            </a:r>
            <a:r>
              <a:rPr lang="ru-RU" dirty="0"/>
              <a:t> </a:t>
            </a:r>
            <a:r>
              <a:rPr lang="ru-RU" dirty="0" err="1"/>
              <a:t>суми</a:t>
            </a:r>
            <a:r>
              <a:rPr lang="ru-RU" dirty="0"/>
              <a:t> </a:t>
            </a:r>
            <a:r>
              <a:rPr lang="ru-RU" dirty="0" err="1"/>
              <a:t>валових</a:t>
            </a:r>
            <a:r>
              <a:rPr lang="ru-RU" dirty="0"/>
              <a:t>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премій</a:t>
            </a:r>
            <a:r>
              <a:rPr lang="ru-RU" dirty="0"/>
              <a:t>, але в будь-</a:t>
            </a:r>
            <a:r>
              <a:rPr lang="ru-RU" dirty="0" err="1"/>
              <a:t>якому</a:t>
            </a:r>
            <a:r>
              <a:rPr lang="ru-RU" dirty="0"/>
              <a:t> </a:t>
            </a:r>
            <a:r>
              <a:rPr lang="ru-RU" dirty="0" err="1"/>
              <a:t>разі</a:t>
            </a:r>
            <a:r>
              <a:rPr lang="ru-RU" dirty="0"/>
              <a:t> становить не </a:t>
            </a:r>
            <a:r>
              <a:rPr lang="ru-RU" dirty="0" err="1"/>
              <a:t>більше</a:t>
            </a:r>
            <a:r>
              <a:rPr lang="ru-RU" dirty="0"/>
              <a:t> 7 </a:t>
            </a:r>
            <a:r>
              <a:rPr lang="ru-RU" dirty="0" err="1"/>
              <a:t>мільйонів</a:t>
            </a:r>
            <a:r>
              <a:rPr lang="ru-RU" dirty="0"/>
              <a:t> </a:t>
            </a:r>
            <a:r>
              <a:rPr lang="ru-RU" dirty="0" err="1"/>
              <a:t>гривень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671695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15776" y="796642"/>
            <a:ext cx="93610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СТРАХОВА СУМА, ФРАНШИЗА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93857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prstClr val="black"/>
                </a:solidFill>
              </a:rPr>
              <a:t>Страхова </a:t>
            </a:r>
            <a:r>
              <a:rPr lang="ru-RU" b="1" dirty="0">
                <a:solidFill>
                  <a:prstClr val="black"/>
                </a:solidFill>
              </a:rPr>
              <a:t>сума </a:t>
            </a:r>
            <a:r>
              <a:rPr lang="ru-RU" b="1" dirty="0" err="1">
                <a:solidFill>
                  <a:prstClr val="black"/>
                </a:solidFill>
              </a:rPr>
              <a:t>може</a:t>
            </a:r>
            <a:r>
              <a:rPr lang="ru-RU" b="1" dirty="0">
                <a:solidFill>
                  <a:prstClr val="black"/>
                </a:solidFill>
              </a:rPr>
              <a:t> бути </a:t>
            </a:r>
            <a:r>
              <a:rPr lang="ru-RU" b="1" dirty="0" err="1">
                <a:solidFill>
                  <a:prstClr val="black"/>
                </a:solidFill>
              </a:rPr>
              <a:t>встановлена</a:t>
            </a:r>
            <a:r>
              <a:rPr lang="ru-RU" b="1" dirty="0">
                <a:solidFill>
                  <a:prstClr val="black"/>
                </a:solidFill>
              </a:rPr>
              <a:t> за </a:t>
            </a:r>
            <a:r>
              <a:rPr lang="ru-RU" b="1" dirty="0" err="1">
                <a:solidFill>
                  <a:prstClr val="black"/>
                </a:solidFill>
              </a:rPr>
              <a:t>окремим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об’єктом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страховим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випадком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групою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випадків</a:t>
            </a:r>
            <a:r>
              <a:rPr lang="ru-RU" b="1" dirty="0">
                <a:solidFill>
                  <a:prstClr val="black"/>
                </a:solidFill>
              </a:rPr>
              <a:t>, договором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цілому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  <a:p>
            <a:pPr algn="just"/>
            <a:r>
              <a:rPr lang="ru-RU" dirty="0" err="1" smtClean="0">
                <a:solidFill>
                  <a:prstClr val="black"/>
                </a:solidFill>
              </a:rPr>
              <a:t>Розмір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суми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визначається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домовленістю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між</a:t>
            </a:r>
            <a:r>
              <a:rPr lang="ru-RU" dirty="0">
                <a:solidFill>
                  <a:prstClr val="black"/>
                </a:solidFill>
              </a:rPr>
              <a:t> страховиком та </a:t>
            </a:r>
            <a:r>
              <a:rPr lang="ru-RU" dirty="0" err="1">
                <a:solidFill>
                  <a:prstClr val="black"/>
                </a:solidFill>
              </a:rPr>
              <a:t>страхувальником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під</a:t>
            </a:r>
            <a:r>
              <a:rPr lang="ru-RU" dirty="0">
                <a:solidFill>
                  <a:prstClr val="black"/>
                </a:solidFill>
              </a:rPr>
              <a:t> час </a:t>
            </a:r>
            <a:r>
              <a:rPr lang="ru-RU" dirty="0" err="1">
                <a:solidFill>
                  <a:prstClr val="black"/>
                </a:solidFill>
              </a:rPr>
              <a:t>укладення</a:t>
            </a:r>
            <a:r>
              <a:rPr lang="ru-RU" dirty="0">
                <a:solidFill>
                  <a:prstClr val="black"/>
                </a:solidFill>
              </a:rPr>
              <a:t>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внесення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змін</a:t>
            </a:r>
            <a:r>
              <a:rPr lang="ru-RU" dirty="0">
                <a:solidFill>
                  <a:prstClr val="black"/>
                </a:solidFill>
              </a:rPr>
              <a:t> до такого договору.</a:t>
            </a:r>
          </a:p>
          <a:p>
            <a:pPr algn="just"/>
            <a:r>
              <a:rPr lang="ru-RU" b="1" dirty="0" smtClean="0">
                <a:solidFill>
                  <a:prstClr val="black"/>
                </a:solidFill>
              </a:rPr>
              <a:t>У </a:t>
            </a:r>
            <a:r>
              <a:rPr lang="ru-RU" b="1" dirty="0" err="1">
                <a:solidFill>
                  <a:prstClr val="black"/>
                </a:solidFill>
              </a:rPr>
              <a:t>договорі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в межах </a:t>
            </a:r>
            <a:r>
              <a:rPr lang="ru-RU" b="1" dirty="0" err="1">
                <a:solidFill>
                  <a:prstClr val="black"/>
                </a:solidFill>
              </a:rPr>
              <a:t>страхової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суми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можуть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визначатися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ліміти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відповідальності</a:t>
            </a:r>
            <a:r>
              <a:rPr lang="ru-RU" b="1" dirty="0">
                <a:solidFill>
                  <a:prstClr val="black"/>
                </a:solidFill>
              </a:rPr>
              <a:t> страховика за </a:t>
            </a:r>
            <a:r>
              <a:rPr lang="ru-RU" b="1" dirty="0" err="1">
                <a:solidFill>
                  <a:prstClr val="black"/>
                </a:solidFill>
              </a:rPr>
              <a:t>окремим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об’єктом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страховим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ризиком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випадком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групою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ризиків</a:t>
            </a:r>
            <a:r>
              <a:rPr lang="ru-RU" b="1" dirty="0">
                <a:solidFill>
                  <a:prstClr val="black"/>
                </a:solidFill>
              </a:rPr>
              <a:t> та/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випадків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тощо</a:t>
            </a:r>
            <a:r>
              <a:rPr lang="ru-RU" b="1" dirty="0" smtClean="0">
                <a:solidFill>
                  <a:prstClr val="black"/>
                </a:solidFill>
              </a:rPr>
              <a:t>.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може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передбачатися</a:t>
            </a:r>
            <a:r>
              <a:rPr lang="ru-RU" b="1" dirty="0">
                <a:solidFill>
                  <a:srgbClr val="FF0000"/>
                </a:solidFill>
              </a:rPr>
              <a:t> франшиза, яка </a:t>
            </a:r>
            <a:r>
              <a:rPr lang="ru-RU" b="1" dirty="0" err="1">
                <a:solidFill>
                  <a:srgbClr val="FF0000"/>
                </a:solidFill>
              </a:rPr>
              <a:t>може</a:t>
            </a:r>
            <a:r>
              <a:rPr lang="ru-RU" b="1" dirty="0">
                <a:solidFill>
                  <a:srgbClr val="FF0000"/>
                </a:solidFill>
              </a:rPr>
              <a:t> бути </a:t>
            </a:r>
            <a:r>
              <a:rPr lang="ru-RU" b="1" dirty="0" err="1">
                <a:solidFill>
                  <a:srgbClr val="FF0000"/>
                </a:solidFill>
              </a:rPr>
              <a:t>умовною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безумовною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pPr algn="just"/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зазначення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умовної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 страховик не </a:t>
            </a:r>
            <a:r>
              <a:rPr lang="ru-RU" dirty="0" err="1"/>
              <a:t>відшкодовує</a:t>
            </a:r>
            <a:r>
              <a:rPr lang="ru-RU" dirty="0"/>
              <a:t> </a:t>
            </a:r>
            <a:r>
              <a:rPr lang="ru-RU" dirty="0" err="1"/>
              <a:t>частину</a:t>
            </a:r>
            <a:r>
              <a:rPr lang="ru-RU" dirty="0"/>
              <a:t> </a:t>
            </a:r>
            <a:r>
              <a:rPr lang="ru-RU" dirty="0" err="1"/>
              <a:t>збитку</a:t>
            </a:r>
            <a:r>
              <a:rPr lang="ru-RU" dirty="0"/>
              <a:t>, яка не </a:t>
            </a:r>
            <a:r>
              <a:rPr lang="ru-RU" dirty="0" err="1"/>
              <a:t>перевищує</a:t>
            </a:r>
            <a:r>
              <a:rPr lang="ru-RU" dirty="0"/>
              <a:t>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, але </a:t>
            </a:r>
            <a:r>
              <a:rPr lang="ru-RU" dirty="0" err="1"/>
              <a:t>відшкодовує</a:t>
            </a:r>
            <a:r>
              <a:rPr lang="ru-RU" dirty="0"/>
              <a:t> </a:t>
            </a:r>
            <a:r>
              <a:rPr lang="ru-RU" dirty="0" err="1"/>
              <a:t>збитки</a:t>
            </a:r>
            <a:r>
              <a:rPr lang="ru-RU" dirty="0"/>
              <a:t> в </a:t>
            </a:r>
            <a:r>
              <a:rPr lang="ru-RU" dirty="0" err="1"/>
              <a:t>повному</a:t>
            </a:r>
            <a:r>
              <a:rPr lang="ru-RU" dirty="0"/>
              <a:t> </a:t>
            </a:r>
            <a:r>
              <a:rPr lang="ru-RU" dirty="0" err="1"/>
              <a:t>обсязі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збиток</a:t>
            </a:r>
            <a:r>
              <a:rPr lang="ru-RU" dirty="0"/>
              <a:t> </a:t>
            </a:r>
            <a:r>
              <a:rPr lang="ru-RU" dirty="0" err="1"/>
              <a:t>перевищує</a:t>
            </a:r>
            <a:r>
              <a:rPr lang="ru-RU" dirty="0"/>
              <a:t>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зазначення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безумовної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 страховик </a:t>
            </a:r>
            <a:r>
              <a:rPr lang="ru-RU" dirty="0" err="1"/>
              <a:t>вираховує</a:t>
            </a:r>
            <a:r>
              <a:rPr lang="ru-RU" dirty="0"/>
              <a:t>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 при </a:t>
            </a:r>
            <a:r>
              <a:rPr lang="ru-RU" dirty="0" err="1"/>
              <a:t>здійсненні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виплати</a:t>
            </a:r>
            <a:r>
              <a:rPr lang="ru-RU" dirty="0"/>
              <a:t> за </a:t>
            </a:r>
            <a:r>
              <a:rPr lang="ru-RU" dirty="0" err="1"/>
              <a:t>кожним</a:t>
            </a:r>
            <a:r>
              <a:rPr lang="ru-RU" dirty="0"/>
              <a:t> </a:t>
            </a:r>
            <a:r>
              <a:rPr lang="ru-RU" dirty="0" err="1"/>
              <a:t>страховим</a:t>
            </a:r>
            <a:r>
              <a:rPr lang="ru-RU" dirty="0"/>
              <a:t> </a:t>
            </a:r>
            <a:r>
              <a:rPr lang="ru-RU" dirty="0" err="1"/>
              <a:t>випадком</a:t>
            </a:r>
            <a:r>
              <a:rPr lang="ru-RU" dirty="0"/>
              <a:t>.</a:t>
            </a:r>
          </a:p>
          <a:p>
            <a:pPr algn="just"/>
            <a:r>
              <a:rPr lang="ru-RU" b="1" dirty="0"/>
              <a:t>Ф</a:t>
            </a:r>
            <a:r>
              <a:rPr lang="ru-RU" b="1" dirty="0" smtClean="0"/>
              <a:t>раншиза </a:t>
            </a:r>
            <a:r>
              <a:rPr lang="ru-RU" b="1" dirty="0" err="1"/>
              <a:t>може</a:t>
            </a:r>
            <a:r>
              <a:rPr lang="ru-RU" b="1" dirty="0"/>
              <a:t> </a:t>
            </a:r>
            <a:r>
              <a:rPr lang="ru-RU" b="1" dirty="0" err="1"/>
              <a:t>встановлюватися</a:t>
            </a:r>
            <a:r>
              <a:rPr lang="ru-RU" b="1" dirty="0"/>
              <a:t> у </a:t>
            </a:r>
            <a:r>
              <a:rPr lang="ru-RU" b="1" dirty="0" err="1"/>
              <a:t>відсотках</a:t>
            </a:r>
            <a:r>
              <a:rPr lang="ru-RU" b="1" dirty="0"/>
              <a:t> </a:t>
            </a:r>
            <a:r>
              <a:rPr lang="ru-RU" b="1" dirty="0" err="1"/>
              <a:t>від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суми</a:t>
            </a:r>
            <a:r>
              <a:rPr lang="ru-RU" b="1" dirty="0"/>
              <a:t> (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виплати</a:t>
            </a:r>
            <a:r>
              <a:rPr lang="ru-RU" b="1" dirty="0"/>
              <a:t>), в абсолютному </a:t>
            </a:r>
            <a:r>
              <a:rPr lang="ru-RU" b="1" dirty="0" err="1"/>
              <a:t>розмірі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в </a:t>
            </a:r>
            <a:r>
              <a:rPr lang="ru-RU" b="1" dirty="0" err="1"/>
              <a:t>інших</a:t>
            </a:r>
            <a:r>
              <a:rPr lang="ru-RU" b="1" dirty="0"/>
              <a:t> </a:t>
            </a:r>
            <a:r>
              <a:rPr lang="ru-RU" b="1" dirty="0" err="1"/>
              <a:t>розрахункових</a:t>
            </a:r>
            <a:r>
              <a:rPr lang="ru-RU" b="1" dirty="0"/>
              <a:t> </a:t>
            </a:r>
            <a:r>
              <a:rPr lang="ru-RU" b="1" dirty="0" err="1"/>
              <a:t>одиницях</a:t>
            </a:r>
            <a:r>
              <a:rPr lang="ru-RU" b="1" dirty="0"/>
              <a:t>, </a:t>
            </a:r>
            <a:r>
              <a:rPr lang="ru-RU" b="1" dirty="0" err="1"/>
              <a:t>визначених</a:t>
            </a:r>
            <a:r>
              <a:rPr lang="ru-RU" b="1" dirty="0"/>
              <a:t>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  <a:p>
            <a:pPr algn="just"/>
            <a:r>
              <a:rPr lang="ru-RU" dirty="0"/>
              <a:t>Вид та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 </a:t>
            </a:r>
            <a:r>
              <a:rPr lang="ru-RU" dirty="0" err="1"/>
              <a:t>зазначаються</a:t>
            </a:r>
            <a:r>
              <a:rPr lang="ru-RU" dirty="0"/>
              <a:t> у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.</a:t>
            </a:r>
          </a:p>
          <a:p>
            <a:pPr algn="just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44" y="0"/>
            <a:ext cx="1358900" cy="112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30918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15776" y="796642"/>
            <a:ext cx="93610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СТРАХОВА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ВИПЛАТА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7815" y="1196752"/>
            <a:ext cx="740069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>
                <a:solidFill>
                  <a:prstClr val="black"/>
                </a:solidFill>
              </a:rPr>
              <a:t>Страхові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виплати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здійснюються</a:t>
            </a:r>
            <a:r>
              <a:rPr lang="ru-RU" b="1" dirty="0">
                <a:solidFill>
                  <a:prstClr val="black"/>
                </a:solidFill>
              </a:rPr>
              <a:t> у порядку, </a:t>
            </a:r>
            <a:r>
              <a:rPr lang="ru-RU" b="1" dirty="0" err="1">
                <a:solidFill>
                  <a:prstClr val="black"/>
                </a:solidFill>
              </a:rPr>
              <a:t>визначеному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страховим</a:t>
            </a:r>
            <a:r>
              <a:rPr lang="ru-RU" b="1" dirty="0">
                <a:solidFill>
                  <a:prstClr val="black"/>
                </a:solidFill>
              </a:rPr>
              <a:t> продуктом та договором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якщо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інше</a:t>
            </a:r>
            <a:r>
              <a:rPr lang="ru-RU" b="1" dirty="0">
                <a:solidFill>
                  <a:prstClr val="black"/>
                </a:solidFill>
              </a:rPr>
              <a:t> не </a:t>
            </a:r>
            <a:r>
              <a:rPr lang="ru-RU" b="1" dirty="0" err="1">
                <a:solidFill>
                  <a:prstClr val="black"/>
                </a:solidFill>
              </a:rPr>
              <a:t>передбачено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законодавством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  <a:p>
            <a:pPr algn="just"/>
            <a:endParaRPr lang="ru-RU" b="1" dirty="0">
              <a:solidFill>
                <a:prstClr val="black"/>
              </a:solidFill>
            </a:endParaRP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Страхова </a:t>
            </a:r>
            <a:r>
              <a:rPr lang="ru-RU" b="1" dirty="0" err="1">
                <a:solidFill>
                  <a:srgbClr val="FF0000"/>
                </a:solidFill>
              </a:rPr>
              <a:t>виплата</a:t>
            </a:r>
            <a:r>
              <a:rPr lang="ru-RU" b="1" dirty="0">
                <a:solidFill>
                  <a:srgbClr val="FF0000"/>
                </a:solidFill>
              </a:rPr>
              <a:t> не </a:t>
            </a:r>
            <a:r>
              <a:rPr lang="ru-RU" b="1" dirty="0" err="1">
                <a:solidFill>
                  <a:srgbClr val="FF0000"/>
                </a:solidFill>
              </a:rPr>
              <a:t>може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перевищувати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розмір</a:t>
            </a:r>
            <a:r>
              <a:rPr lang="ru-RU" b="1" dirty="0">
                <a:solidFill>
                  <a:srgbClr val="FF0000"/>
                </a:solidFill>
              </a:rPr>
              <a:t> прямого </a:t>
            </a:r>
            <a:r>
              <a:rPr lang="ru-RU" b="1" dirty="0" err="1">
                <a:solidFill>
                  <a:srgbClr val="FF0000"/>
                </a:solidFill>
              </a:rPr>
              <a:t>збитку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заподіяного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страхувальнику</a:t>
            </a:r>
            <a:r>
              <a:rPr lang="ru-RU" b="1" dirty="0">
                <a:solidFill>
                  <a:srgbClr val="FF0000"/>
                </a:solidFill>
              </a:rPr>
              <a:t> та/</a:t>
            </a:r>
            <a:r>
              <a:rPr lang="ru-RU" b="1" dirty="0" err="1">
                <a:solidFill>
                  <a:srgbClr val="FF0000"/>
                </a:solidFill>
              </a:rPr>
              <a:t>або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іншій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особі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передбаченій</a:t>
            </a:r>
            <a:r>
              <a:rPr lang="ru-RU" b="1" dirty="0">
                <a:solidFill>
                  <a:srgbClr val="FF0000"/>
                </a:solidFill>
              </a:rPr>
              <a:t> 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. </a:t>
            </a:r>
            <a:r>
              <a:rPr lang="ru-RU" b="1" dirty="0" err="1">
                <a:solidFill>
                  <a:srgbClr val="FF0000"/>
                </a:solidFill>
              </a:rPr>
              <a:t>Непрямі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збитки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вважаються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застрахованими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якщо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це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передбачено</a:t>
            </a:r>
            <a:r>
              <a:rPr lang="ru-RU" b="1" dirty="0">
                <a:solidFill>
                  <a:srgbClr val="FF0000"/>
                </a:solidFill>
              </a:rPr>
              <a:t> 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. У </a:t>
            </a:r>
            <a:r>
              <a:rPr lang="ru-RU" b="1" dirty="0" err="1">
                <a:solidFill>
                  <a:srgbClr val="FF0000"/>
                </a:solidFill>
              </a:rPr>
              <a:t>разі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якщо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страхова</a:t>
            </a:r>
            <a:r>
              <a:rPr lang="ru-RU" b="1" dirty="0">
                <a:solidFill>
                  <a:srgbClr val="FF0000"/>
                </a:solidFill>
              </a:rPr>
              <a:t> сума становить </a:t>
            </a:r>
            <a:r>
              <a:rPr lang="ru-RU" b="1" dirty="0" err="1">
                <a:solidFill>
                  <a:srgbClr val="FF0000"/>
                </a:solidFill>
              </a:rPr>
              <a:t>певну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частку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дійсної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вартості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застрахованого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страхова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виплата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виплачується</a:t>
            </a:r>
            <a:r>
              <a:rPr lang="ru-RU" b="1" dirty="0">
                <a:solidFill>
                  <a:srgbClr val="FF0000"/>
                </a:solidFill>
              </a:rPr>
              <a:t> у </a:t>
            </a:r>
            <a:r>
              <a:rPr lang="ru-RU" b="1" dirty="0" err="1">
                <a:solidFill>
                  <a:srgbClr val="FF0000"/>
                </a:solidFill>
              </a:rPr>
              <a:t>такій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самій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частці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дійсної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вартості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застрахованого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якщо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інше</a:t>
            </a:r>
            <a:r>
              <a:rPr lang="ru-RU" b="1" dirty="0">
                <a:solidFill>
                  <a:srgbClr val="FF0000"/>
                </a:solidFill>
              </a:rPr>
              <a:t> не </a:t>
            </a:r>
            <a:r>
              <a:rPr lang="ru-RU" b="1" dirty="0" err="1">
                <a:solidFill>
                  <a:srgbClr val="FF0000"/>
                </a:solidFill>
              </a:rPr>
              <a:t>передбачено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умовами</a:t>
            </a:r>
            <a:r>
              <a:rPr lang="ru-RU" b="1" dirty="0">
                <a:solidFill>
                  <a:srgbClr val="FF0000"/>
                </a:solidFill>
              </a:rPr>
              <a:t> договору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pPr algn="just"/>
            <a:endParaRPr lang="ru-RU" b="1" dirty="0">
              <a:solidFill>
                <a:prstClr val="black"/>
              </a:solidFill>
            </a:endParaRPr>
          </a:p>
          <a:p>
            <a:pPr algn="just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297" y="506243"/>
            <a:ext cx="1950406" cy="3669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76536" y="4735666"/>
            <a:ext cx="88002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майно</a:t>
            </a:r>
            <a:r>
              <a:rPr lang="ru-RU" b="1" dirty="0"/>
              <a:t> застраховано у </a:t>
            </a:r>
            <a:r>
              <a:rPr lang="ru-RU" b="1" dirty="0" err="1"/>
              <a:t>кількох</a:t>
            </a:r>
            <a:r>
              <a:rPr lang="ru-RU" b="1" dirty="0"/>
              <a:t> </a:t>
            </a:r>
            <a:r>
              <a:rPr lang="ru-RU" b="1" dirty="0" err="1"/>
              <a:t>страховиків</a:t>
            </a:r>
            <a:r>
              <a:rPr lang="ru-RU" b="1" dirty="0"/>
              <a:t> і </a:t>
            </a:r>
            <a:r>
              <a:rPr lang="ru-RU" b="1" dirty="0" err="1"/>
              <a:t>загальна</a:t>
            </a:r>
            <a:r>
              <a:rPr lang="ru-RU" b="1" dirty="0"/>
              <a:t> </a:t>
            </a:r>
            <a:r>
              <a:rPr lang="ru-RU" b="1" dirty="0" err="1"/>
              <a:t>страхова</a:t>
            </a:r>
            <a:r>
              <a:rPr lang="ru-RU" b="1" dirty="0"/>
              <a:t> сума </a:t>
            </a:r>
            <a:r>
              <a:rPr lang="ru-RU" b="1" dirty="0" err="1"/>
              <a:t>перевищує</a:t>
            </a:r>
            <a:r>
              <a:rPr lang="ru-RU" b="1" dirty="0"/>
              <a:t> </a:t>
            </a:r>
            <a:r>
              <a:rPr lang="ru-RU" b="1" dirty="0" err="1"/>
              <a:t>дійсну</a:t>
            </a:r>
            <a:r>
              <a:rPr lang="ru-RU" b="1" dirty="0"/>
              <a:t> </a:t>
            </a:r>
            <a:r>
              <a:rPr lang="ru-RU" b="1" dirty="0" err="1"/>
              <a:t>вартість</a:t>
            </a:r>
            <a:r>
              <a:rPr lang="ru-RU" b="1" dirty="0"/>
              <a:t> майна, </a:t>
            </a:r>
            <a:r>
              <a:rPr lang="ru-RU" b="1" dirty="0" err="1"/>
              <a:t>страхова</a:t>
            </a:r>
            <a:r>
              <a:rPr lang="ru-RU" b="1" dirty="0"/>
              <a:t> </a:t>
            </a:r>
            <a:r>
              <a:rPr lang="ru-RU" b="1" dirty="0" err="1"/>
              <a:t>виплата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виплачується</a:t>
            </a:r>
            <a:r>
              <a:rPr lang="ru-RU" b="1" dirty="0"/>
              <a:t> </a:t>
            </a:r>
            <a:r>
              <a:rPr lang="ru-RU" b="1" dirty="0" err="1"/>
              <a:t>всіма</a:t>
            </a:r>
            <a:r>
              <a:rPr lang="ru-RU" b="1" dirty="0"/>
              <a:t> страховиками, не </a:t>
            </a:r>
            <a:r>
              <a:rPr lang="ru-RU" b="1" dirty="0" err="1"/>
              <a:t>може</a:t>
            </a:r>
            <a:r>
              <a:rPr lang="ru-RU" b="1" dirty="0"/>
              <a:t> </a:t>
            </a:r>
            <a:r>
              <a:rPr lang="ru-RU" b="1" dirty="0" err="1"/>
              <a:t>перевищувати</a:t>
            </a:r>
            <a:r>
              <a:rPr lang="ru-RU" b="1" dirty="0"/>
              <a:t> </a:t>
            </a:r>
            <a:r>
              <a:rPr lang="ru-RU" b="1" dirty="0" err="1"/>
              <a:t>дійсну</a:t>
            </a:r>
            <a:r>
              <a:rPr lang="ru-RU" b="1" dirty="0"/>
              <a:t> </a:t>
            </a:r>
            <a:r>
              <a:rPr lang="ru-RU" b="1" dirty="0" err="1"/>
              <a:t>вартість</a:t>
            </a:r>
            <a:r>
              <a:rPr lang="ru-RU" b="1" dirty="0"/>
              <a:t> майна. При </a:t>
            </a:r>
            <a:r>
              <a:rPr lang="ru-RU" b="1" dirty="0" err="1"/>
              <a:t>цьому</a:t>
            </a:r>
            <a:r>
              <a:rPr lang="ru-RU" b="1" dirty="0"/>
              <a:t> </a:t>
            </a:r>
            <a:r>
              <a:rPr lang="ru-RU" b="1" dirty="0" err="1"/>
              <a:t>кожний</a:t>
            </a:r>
            <a:r>
              <a:rPr lang="ru-RU" b="1" dirty="0"/>
              <a:t> страховик </a:t>
            </a:r>
            <a:r>
              <a:rPr lang="ru-RU" b="1" dirty="0" err="1"/>
              <a:t>здійснює</a:t>
            </a:r>
            <a:r>
              <a:rPr lang="ru-RU" b="1" dirty="0"/>
              <a:t> </a:t>
            </a:r>
            <a:r>
              <a:rPr lang="ru-RU" b="1" dirty="0" err="1"/>
              <a:t>виплату</a:t>
            </a:r>
            <a:r>
              <a:rPr lang="ru-RU" b="1" dirty="0"/>
              <a:t> </a:t>
            </a:r>
            <a:r>
              <a:rPr lang="ru-RU" b="1" dirty="0" err="1"/>
              <a:t>пропорційно</a:t>
            </a:r>
            <a:r>
              <a:rPr lang="ru-RU" b="1" dirty="0"/>
              <a:t> до </a:t>
            </a:r>
            <a:r>
              <a:rPr lang="ru-RU" b="1" dirty="0" err="1"/>
              <a:t>розміру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суми</a:t>
            </a:r>
            <a:r>
              <a:rPr lang="ru-RU" b="1" dirty="0"/>
              <a:t> за </a:t>
            </a:r>
            <a:r>
              <a:rPr lang="ru-RU" b="1" dirty="0" err="1"/>
              <a:t>укладеним</a:t>
            </a:r>
            <a:r>
              <a:rPr lang="ru-RU" b="1" dirty="0"/>
              <a:t> ним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705674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565" y="4844240"/>
            <a:ext cx="1719263" cy="171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5332" y="614346"/>
            <a:ext cx="93610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тариф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3984" y="1050580"/>
            <a:ext cx="97930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/>
              <a:t>Страхові</a:t>
            </a:r>
            <a:r>
              <a:rPr lang="ru-RU" b="1" dirty="0" smtClean="0"/>
              <a:t> </a:t>
            </a:r>
            <a:r>
              <a:rPr lang="ru-RU" b="1" dirty="0" err="1"/>
              <a:t>тарифи</a:t>
            </a:r>
            <a:r>
              <a:rPr lang="ru-RU" b="1" dirty="0"/>
              <a:t> </a:t>
            </a:r>
            <a:r>
              <a:rPr lang="ru-RU" b="1" dirty="0" err="1"/>
              <a:t>обчислюються</a:t>
            </a:r>
            <a:r>
              <a:rPr lang="ru-RU" b="1" dirty="0"/>
              <a:t> страховиком </a:t>
            </a:r>
            <a:r>
              <a:rPr lang="ru-RU" b="1" dirty="0" err="1"/>
              <a:t>математичними</a:t>
            </a:r>
            <a:r>
              <a:rPr lang="ru-RU" b="1" dirty="0"/>
              <a:t>, </a:t>
            </a:r>
            <a:r>
              <a:rPr lang="ru-RU" b="1" dirty="0" err="1"/>
              <a:t>статистичними</a:t>
            </a:r>
            <a:r>
              <a:rPr lang="ru-RU" b="1" dirty="0"/>
              <a:t> та/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економічними</a:t>
            </a:r>
            <a:r>
              <a:rPr lang="ru-RU" b="1" dirty="0"/>
              <a:t> методами з </a:t>
            </a:r>
            <a:r>
              <a:rPr lang="ru-RU" b="1" dirty="0" err="1"/>
              <a:t>урахуванням</a:t>
            </a:r>
            <a:r>
              <a:rPr lang="ru-RU" b="1" dirty="0"/>
              <a:t> статистики </a:t>
            </a:r>
            <a:r>
              <a:rPr lang="ru-RU" b="1" dirty="0" err="1"/>
              <a:t>настання</a:t>
            </a:r>
            <a:r>
              <a:rPr lang="ru-RU" b="1" dirty="0"/>
              <a:t> </a:t>
            </a:r>
            <a:r>
              <a:rPr lang="ru-RU" b="1" dirty="0" err="1"/>
              <a:t>страхових</a:t>
            </a:r>
            <a:r>
              <a:rPr lang="ru-RU" b="1" dirty="0"/>
              <a:t> </a:t>
            </a:r>
            <a:r>
              <a:rPr lang="ru-RU" b="1" dirty="0" err="1"/>
              <a:t>випадків</a:t>
            </a:r>
            <a:r>
              <a:rPr lang="ru-RU" b="1" dirty="0"/>
              <a:t> та </a:t>
            </a:r>
            <a:r>
              <a:rPr lang="ru-RU" b="1" dirty="0" err="1"/>
              <a:t>ймовірного</a:t>
            </a:r>
            <a:r>
              <a:rPr lang="ru-RU" b="1" dirty="0"/>
              <a:t> </a:t>
            </a:r>
            <a:r>
              <a:rPr lang="ru-RU" b="1" dirty="0" err="1"/>
              <a:t>розміру</a:t>
            </a:r>
            <a:r>
              <a:rPr lang="ru-RU" b="1" dirty="0"/>
              <a:t> </a:t>
            </a:r>
            <a:r>
              <a:rPr lang="ru-RU" b="1" dirty="0" err="1"/>
              <a:t>збитків</a:t>
            </a:r>
            <a:r>
              <a:rPr lang="ru-RU" b="1" dirty="0"/>
              <a:t>, характеристик </a:t>
            </a:r>
            <a:r>
              <a:rPr lang="ru-RU" b="1" dirty="0" err="1"/>
              <a:t>об’єкта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розміру</a:t>
            </a:r>
            <a:r>
              <a:rPr lang="ru-RU" b="1" dirty="0"/>
              <a:t> </a:t>
            </a:r>
            <a:r>
              <a:rPr lang="ru-RU" b="1" dirty="0" err="1"/>
              <a:t>франшизи</a:t>
            </a:r>
            <a:r>
              <a:rPr lang="ru-RU" b="1" dirty="0"/>
              <a:t> та </a:t>
            </a:r>
            <a:r>
              <a:rPr lang="ru-RU" b="1" dirty="0" err="1"/>
              <a:t>інших</a:t>
            </a:r>
            <a:r>
              <a:rPr lang="ru-RU" b="1" dirty="0"/>
              <a:t> умов </a:t>
            </a:r>
            <a:r>
              <a:rPr lang="ru-RU" b="1" dirty="0" err="1"/>
              <a:t>страхування</a:t>
            </a:r>
            <a:r>
              <a:rPr lang="ru-RU" b="1" dirty="0"/>
              <a:t>, а за </a:t>
            </a:r>
            <a:r>
              <a:rPr lang="ru-RU" b="1" dirty="0" err="1"/>
              <a:t>страховими</a:t>
            </a:r>
            <a:r>
              <a:rPr lang="ru-RU" b="1" dirty="0"/>
              <a:t> </a:t>
            </a:r>
            <a:r>
              <a:rPr lang="ru-RU" b="1" dirty="0" err="1"/>
              <a:t>ризиками</a:t>
            </a:r>
            <a:r>
              <a:rPr lang="ru-RU" b="1" dirty="0"/>
              <a:t> за </a:t>
            </a:r>
            <a:r>
              <a:rPr lang="ru-RU" b="1" dirty="0" err="1"/>
              <a:t>класами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життя</a:t>
            </a:r>
            <a:r>
              <a:rPr lang="ru-RU" b="1" dirty="0"/>
              <a:t> - </a:t>
            </a:r>
            <a:r>
              <a:rPr lang="ru-RU" b="1" dirty="0" err="1"/>
              <a:t>також</a:t>
            </a:r>
            <a:r>
              <a:rPr lang="ru-RU" b="1" dirty="0"/>
              <a:t> з </a:t>
            </a:r>
            <a:r>
              <a:rPr lang="ru-RU" b="1" dirty="0" err="1"/>
              <a:t>урахуванням</a:t>
            </a:r>
            <a:r>
              <a:rPr lang="ru-RU" b="1" dirty="0"/>
              <a:t> </a:t>
            </a:r>
            <a:r>
              <a:rPr lang="ru-RU" b="1" dirty="0" err="1"/>
              <a:t>величини</a:t>
            </a:r>
            <a:r>
              <a:rPr lang="ru-RU" b="1" dirty="0"/>
              <a:t> </a:t>
            </a:r>
            <a:r>
              <a:rPr lang="ru-RU" b="1" dirty="0" err="1"/>
              <a:t>гарантованого</a:t>
            </a:r>
            <a:r>
              <a:rPr lang="ru-RU" b="1" dirty="0"/>
              <a:t> </a:t>
            </a:r>
            <a:r>
              <a:rPr lang="ru-RU" b="1" dirty="0" err="1"/>
              <a:t>інвестиційного</a:t>
            </a:r>
            <a:r>
              <a:rPr lang="ru-RU" b="1" dirty="0"/>
              <a:t> доходу за </a:t>
            </a:r>
            <a:r>
              <a:rPr lang="ru-RU" b="1" dirty="0" err="1"/>
              <a:t>цими</a:t>
            </a:r>
            <a:r>
              <a:rPr lang="ru-RU" b="1" dirty="0"/>
              <a:t> </a:t>
            </a:r>
            <a:r>
              <a:rPr lang="ru-RU" b="1" dirty="0" err="1"/>
              <a:t>ризиками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це</a:t>
            </a:r>
            <a:r>
              <a:rPr lang="ru-RU" b="1" dirty="0"/>
              <a:t> </a:t>
            </a:r>
            <a:r>
              <a:rPr lang="ru-RU" b="1" dirty="0" err="1"/>
              <a:t>передбачено</a:t>
            </a:r>
            <a:r>
              <a:rPr lang="ru-RU" b="1" dirty="0"/>
              <a:t>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життя</a:t>
            </a:r>
            <a:r>
              <a:rPr lang="ru-RU" b="1" dirty="0"/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3528" y="2717382"/>
            <a:ext cx="95050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Методика </a:t>
            </a:r>
            <a:r>
              <a:rPr lang="ru-RU" sz="1600" dirty="0" err="1"/>
              <a:t>розрахунку</a:t>
            </a:r>
            <a:r>
              <a:rPr lang="ru-RU" sz="1600" dirty="0"/>
              <a:t> </a:t>
            </a:r>
            <a:r>
              <a:rPr lang="ru-RU" sz="1600" dirty="0" err="1"/>
              <a:t>страхових</a:t>
            </a:r>
            <a:r>
              <a:rPr lang="ru-RU" sz="1600" dirty="0"/>
              <a:t> </a:t>
            </a:r>
            <a:r>
              <a:rPr lang="ru-RU" sz="1600" dirty="0" err="1"/>
              <a:t>тарифів</a:t>
            </a:r>
            <a:r>
              <a:rPr lang="ru-RU" sz="1600" dirty="0"/>
              <a:t> є </a:t>
            </a:r>
            <a:r>
              <a:rPr lang="ru-RU" sz="1600" dirty="0" err="1"/>
              <a:t>складовою</a:t>
            </a:r>
            <a:r>
              <a:rPr lang="ru-RU" sz="1600" dirty="0"/>
              <a:t> </a:t>
            </a:r>
            <a:r>
              <a:rPr lang="ru-RU" sz="1600" dirty="0" err="1"/>
              <a:t>внутрішньої</a:t>
            </a:r>
            <a:r>
              <a:rPr lang="ru-RU" sz="1600" dirty="0"/>
              <a:t> </a:t>
            </a:r>
            <a:r>
              <a:rPr lang="ru-RU" sz="1600" dirty="0" err="1"/>
              <a:t>політики</a:t>
            </a:r>
            <a:r>
              <a:rPr lang="ru-RU" sz="1600" dirty="0"/>
              <a:t> з </a:t>
            </a:r>
            <a:r>
              <a:rPr lang="ru-RU" sz="1600" dirty="0" err="1"/>
              <a:t>андеррайтингу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тарифної</a:t>
            </a:r>
            <a:r>
              <a:rPr lang="ru-RU" sz="1600" dirty="0"/>
              <a:t> </a:t>
            </a:r>
            <a:r>
              <a:rPr lang="ru-RU" sz="1600" dirty="0" err="1"/>
              <a:t>політики</a:t>
            </a:r>
            <a:r>
              <a:rPr lang="ru-RU" sz="1600" dirty="0"/>
              <a:t> за </a:t>
            </a:r>
            <a:r>
              <a:rPr lang="ru-RU" sz="1600" dirty="0" err="1"/>
              <a:t>окремим</a:t>
            </a:r>
            <a:r>
              <a:rPr lang="ru-RU" sz="1600" dirty="0"/>
              <a:t> </a:t>
            </a:r>
            <a:r>
              <a:rPr lang="ru-RU" sz="1600" dirty="0" err="1"/>
              <a:t>страховим</a:t>
            </a:r>
            <a:r>
              <a:rPr lang="ru-RU" sz="1600" dirty="0"/>
              <a:t> продуктом, на </a:t>
            </a:r>
            <a:r>
              <a:rPr lang="ru-RU" sz="1600" dirty="0" err="1"/>
              <a:t>підставі</a:t>
            </a:r>
            <a:r>
              <a:rPr lang="ru-RU" sz="1600" dirty="0"/>
              <a:t> </a:t>
            </a:r>
            <a:r>
              <a:rPr lang="ru-RU" sz="1600" dirty="0" err="1"/>
              <a:t>якого</a:t>
            </a:r>
            <a:r>
              <a:rPr lang="ru-RU" sz="1600" dirty="0"/>
              <a:t> </a:t>
            </a:r>
            <a:r>
              <a:rPr lang="ru-RU" sz="1600" dirty="0" err="1"/>
              <a:t>укладаються</a:t>
            </a:r>
            <a:r>
              <a:rPr lang="ru-RU" sz="1600" dirty="0"/>
              <a:t> договори </a:t>
            </a:r>
            <a:r>
              <a:rPr lang="ru-RU" sz="1600" dirty="0" err="1"/>
              <a:t>страхування</a:t>
            </a:r>
            <a:r>
              <a:rPr lang="ru-RU" sz="1600" dirty="0"/>
              <a:t>, </a:t>
            </a:r>
            <a:r>
              <a:rPr lang="ru-RU" sz="1600" dirty="0" err="1"/>
              <a:t>які</a:t>
            </a:r>
            <a:r>
              <a:rPr lang="ru-RU" sz="1600" dirty="0"/>
              <a:t> </a:t>
            </a:r>
            <a:r>
              <a:rPr lang="ru-RU" sz="1600" dirty="0" err="1"/>
              <a:t>розробляються</a:t>
            </a:r>
            <a:r>
              <a:rPr lang="ru-RU" sz="1600" dirty="0"/>
              <a:t> та </a:t>
            </a:r>
            <a:r>
              <a:rPr lang="ru-RU" sz="1600" dirty="0" err="1"/>
              <a:t>затверджуються</a:t>
            </a:r>
            <a:r>
              <a:rPr lang="ru-RU" sz="1600" dirty="0"/>
              <a:t> страховиком </a:t>
            </a:r>
            <a:r>
              <a:rPr lang="ru-RU" sz="1600" dirty="0" err="1"/>
              <a:t>відповідно</a:t>
            </a:r>
            <a:r>
              <a:rPr lang="ru-RU" sz="1600" dirty="0"/>
              <a:t> до </a:t>
            </a:r>
            <a:r>
              <a:rPr lang="ru-RU" sz="1600" dirty="0" err="1"/>
              <a:t>вимог</a:t>
            </a:r>
            <a:r>
              <a:rPr lang="ru-RU" sz="1600" dirty="0"/>
              <a:t> до </a:t>
            </a:r>
            <a:r>
              <a:rPr lang="ru-RU" sz="1600" dirty="0" err="1"/>
              <a:t>розроблення</a:t>
            </a:r>
            <a:r>
              <a:rPr lang="ru-RU" sz="1600" dirty="0"/>
              <a:t> таких </a:t>
            </a:r>
            <a:r>
              <a:rPr lang="ru-RU" sz="1600" dirty="0" err="1"/>
              <a:t>політик</a:t>
            </a:r>
            <a:r>
              <a:rPr lang="ru-RU" sz="1600" dirty="0"/>
              <a:t>, </a:t>
            </a:r>
            <a:r>
              <a:rPr lang="ru-RU" sz="1600" dirty="0" err="1"/>
              <a:t>встановлених</a:t>
            </a:r>
            <a:r>
              <a:rPr lang="ru-RU" sz="1600" dirty="0"/>
              <a:t> нормативно-</a:t>
            </a:r>
            <a:r>
              <a:rPr lang="ru-RU" sz="1600" dirty="0" err="1"/>
              <a:t>правовими</a:t>
            </a:r>
            <a:r>
              <a:rPr lang="ru-RU" sz="1600" dirty="0"/>
              <a:t> актами Регулятора.</a:t>
            </a:r>
          </a:p>
          <a:p>
            <a:endParaRPr lang="ru-RU" sz="1600" dirty="0"/>
          </a:p>
          <a:p>
            <a:r>
              <a:rPr lang="ru-RU" sz="1600" b="1" dirty="0" err="1" smtClean="0">
                <a:solidFill>
                  <a:srgbClr val="FF0000"/>
                </a:solidFill>
              </a:rPr>
              <a:t>Страховий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>
                <a:solidFill>
                  <a:srgbClr val="FF0000"/>
                </a:solidFill>
              </a:rPr>
              <a:t>тариф (брутто-тариф) </a:t>
            </a:r>
            <a:r>
              <a:rPr lang="ru-RU" sz="1600" b="1" dirty="0" err="1">
                <a:solidFill>
                  <a:srgbClr val="FF0000"/>
                </a:solidFill>
              </a:rPr>
              <a:t>складається</a:t>
            </a:r>
            <a:r>
              <a:rPr lang="ru-RU" sz="1600" b="1" dirty="0">
                <a:solidFill>
                  <a:srgbClr val="FF0000"/>
                </a:solidFill>
              </a:rPr>
              <a:t> з:</a:t>
            </a:r>
          </a:p>
          <a:p>
            <a:r>
              <a:rPr lang="ru-RU" sz="1600" dirty="0" smtClean="0"/>
              <a:t>1</a:t>
            </a:r>
            <a:r>
              <a:rPr lang="ru-RU" sz="1600" dirty="0"/>
              <a:t>) нетто-тарифу,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включає</a:t>
            </a:r>
            <a:r>
              <a:rPr lang="ru-RU" sz="1600" dirty="0"/>
              <a:t> </a:t>
            </a:r>
            <a:r>
              <a:rPr lang="ru-RU" sz="1600" dirty="0" err="1"/>
              <a:t>оцінку</a:t>
            </a:r>
            <a:r>
              <a:rPr lang="ru-RU" sz="1600" dirty="0"/>
              <a:t> страхового </a:t>
            </a:r>
            <a:r>
              <a:rPr lang="ru-RU" sz="1600" dirty="0" err="1"/>
              <a:t>ризику</a:t>
            </a:r>
            <a:r>
              <a:rPr lang="ru-RU" sz="1600" dirty="0"/>
              <a:t>, </a:t>
            </a:r>
            <a:r>
              <a:rPr lang="ru-RU" sz="1600" dirty="0" err="1"/>
              <a:t>який</a:t>
            </a:r>
            <a:r>
              <a:rPr lang="ru-RU" sz="1600" dirty="0"/>
              <a:t> </a:t>
            </a:r>
            <a:r>
              <a:rPr lang="ru-RU" sz="1600" dirty="0" err="1"/>
              <a:t>приймається</a:t>
            </a:r>
            <a:r>
              <a:rPr lang="ru-RU" sz="1600" dirty="0"/>
              <a:t> на </a:t>
            </a:r>
            <a:r>
              <a:rPr lang="ru-RU" sz="1600" dirty="0" err="1"/>
              <a:t>страхування</a:t>
            </a:r>
            <a:r>
              <a:rPr lang="ru-RU" sz="1600" dirty="0"/>
              <a:t> за договором </a:t>
            </a:r>
            <a:r>
              <a:rPr lang="ru-RU" sz="1600" dirty="0" err="1"/>
              <a:t>страхування</a:t>
            </a:r>
            <a:r>
              <a:rPr lang="ru-RU" sz="1600" dirty="0"/>
              <a:t>, та </a:t>
            </a:r>
            <a:r>
              <a:rPr lang="ru-RU" sz="1600" dirty="0" err="1"/>
              <a:t>призначений</a:t>
            </a:r>
            <a:r>
              <a:rPr lang="ru-RU" sz="1600" dirty="0"/>
              <a:t> для </a:t>
            </a:r>
            <a:r>
              <a:rPr lang="ru-RU" sz="1600" dirty="0" err="1"/>
              <a:t>формування</a:t>
            </a:r>
            <a:r>
              <a:rPr lang="ru-RU" sz="1600" dirty="0"/>
              <a:t> </a:t>
            </a:r>
            <a:r>
              <a:rPr lang="ru-RU" sz="1600" dirty="0" err="1"/>
              <a:t>технічних</a:t>
            </a:r>
            <a:r>
              <a:rPr lang="ru-RU" sz="1600" dirty="0"/>
              <a:t> </a:t>
            </a:r>
            <a:r>
              <a:rPr lang="ru-RU" sz="1600" dirty="0" err="1"/>
              <a:t>резервів</a:t>
            </a:r>
            <a:r>
              <a:rPr lang="ru-RU" sz="1600" dirty="0"/>
              <a:t>;</a:t>
            </a:r>
          </a:p>
          <a:p>
            <a:r>
              <a:rPr lang="ru-RU" sz="1600" dirty="0" smtClean="0"/>
              <a:t>2</a:t>
            </a:r>
            <a:r>
              <a:rPr lang="ru-RU" sz="1600" dirty="0"/>
              <a:t>) </a:t>
            </a:r>
            <a:r>
              <a:rPr lang="ru-RU" sz="1600" dirty="0" err="1"/>
              <a:t>навантаження</a:t>
            </a:r>
            <a:r>
              <a:rPr lang="ru-RU" sz="1600" dirty="0"/>
              <a:t>, яке </a:t>
            </a:r>
            <a:r>
              <a:rPr lang="ru-RU" sz="1600" dirty="0" err="1"/>
              <a:t>включає</a:t>
            </a:r>
            <a:r>
              <a:rPr lang="ru-RU" sz="1600" dirty="0"/>
              <a:t>, </a:t>
            </a:r>
            <a:r>
              <a:rPr lang="ru-RU" sz="1600" dirty="0" err="1"/>
              <a:t>зокрема</a:t>
            </a:r>
            <a:r>
              <a:rPr lang="ru-RU" sz="1600" dirty="0"/>
              <a:t>, </a:t>
            </a:r>
            <a:r>
              <a:rPr lang="ru-RU" sz="1600" dirty="0" err="1"/>
              <a:t>витрати</a:t>
            </a:r>
            <a:r>
              <a:rPr lang="ru-RU" sz="1600" dirty="0"/>
              <a:t> страховика, </a:t>
            </a:r>
            <a:r>
              <a:rPr lang="ru-RU" sz="1600" dirty="0" err="1"/>
              <a:t>пов’язані</a:t>
            </a:r>
            <a:r>
              <a:rPr lang="ru-RU" sz="1600" dirty="0"/>
              <a:t> з </a:t>
            </a:r>
            <a:r>
              <a:rPr lang="ru-RU" sz="1600" dirty="0" err="1"/>
              <a:t>укладенням</a:t>
            </a:r>
            <a:r>
              <a:rPr lang="ru-RU" sz="1600" dirty="0"/>
              <a:t> (</a:t>
            </a:r>
            <a:r>
              <a:rPr lang="ru-RU" sz="1600" dirty="0" err="1"/>
              <a:t>аквізіційні</a:t>
            </a:r>
            <a:r>
              <a:rPr lang="ru-RU" sz="1600" dirty="0"/>
              <a:t> </a:t>
            </a:r>
            <a:r>
              <a:rPr lang="ru-RU" sz="1600" dirty="0" err="1"/>
              <a:t>витрати</a:t>
            </a:r>
            <a:r>
              <a:rPr lang="ru-RU" sz="1600" dirty="0"/>
              <a:t>) та </a:t>
            </a:r>
            <a:r>
              <a:rPr lang="ru-RU" sz="1600" dirty="0" err="1"/>
              <a:t>виконанням</a:t>
            </a:r>
            <a:r>
              <a:rPr lang="ru-RU" sz="1600" dirty="0"/>
              <a:t> договору </a:t>
            </a:r>
            <a:r>
              <a:rPr lang="ru-RU" sz="1600" dirty="0" err="1"/>
              <a:t>страхування</a:t>
            </a:r>
            <a:r>
              <a:rPr lang="ru-RU" sz="1600" dirty="0"/>
              <a:t>.</a:t>
            </a:r>
          </a:p>
          <a:p>
            <a:endParaRPr lang="ru-RU" sz="1600" dirty="0"/>
          </a:p>
          <a:p>
            <a:r>
              <a:rPr lang="ru-RU" sz="1600" b="1" dirty="0" err="1" smtClean="0"/>
              <a:t>Конкретний</a:t>
            </a:r>
            <a:r>
              <a:rPr lang="ru-RU" sz="1600" b="1" dirty="0" smtClean="0"/>
              <a:t> </a:t>
            </a:r>
            <a:r>
              <a:rPr lang="ru-RU" sz="1600" b="1" dirty="0" err="1"/>
              <a:t>розмір</a:t>
            </a:r>
            <a:r>
              <a:rPr lang="ru-RU" sz="1600" b="1" dirty="0"/>
              <a:t> страхового тарифу </a:t>
            </a:r>
            <a:r>
              <a:rPr lang="ru-RU" sz="1600" b="1" dirty="0" err="1"/>
              <a:t>може</a:t>
            </a:r>
            <a:r>
              <a:rPr lang="ru-RU" sz="1600" b="1" dirty="0"/>
              <a:t> </a:t>
            </a:r>
            <a:r>
              <a:rPr lang="ru-RU" sz="1600" b="1" dirty="0" err="1"/>
              <a:t>визначатися</a:t>
            </a:r>
            <a:r>
              <a:rPr lang="ru-RU" sz="1600" b="1" dirty="0"/>
              <a:t> в </a:t>
            </a:r>
            <a:r>
              <a:rPr lang="ru-RU" sz="1600" b="1" dirty="0" err="1"/>
              <a:t>договорі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за </a:t>
            </a:r>
            <a:r>
              <a:rPr lang="ru-RU" sz="1600" b="1" dirty="0" err="1"/>
              <a:t>згодою</a:t>
            </a:r>
            <a:r>
              <a:rPr lang="ru-RU" sz="1600" b="1" dirty="0"/>
              <a:t> </a:t>
            </a:r>
            <a:r>
              <a:rPr lang="ru-RU" sz="1600" b="1" dirty="0" err="1"/>
              <a:t>сторін</a:t>
            </a:r>
            <a:r>
              <a:rPr lang="ru-RU" sz="1600" b="1" dirty="0"/>
              <a:t> </a:t>
            </a:r>
            <a:r>
              <a:rPr lang="ru-RU" sz="1600" b="1" dirty="0" err="1"/>
              <a:t>або</a:t>
            </a:r>
            <a:r>
              <a:rPr lang="ru-RU" sz="1600" b="1" dirty="0"/>
              <a:t> </a:t>
            </a:r>
            <a:r>
              <a:rPr lang="ru-RU" sz="1600" b="1" dirty="0" err="1"/>
              <a:t>відповідно</a:t>
            </a:r>
            <a:r>
              <a:rPr lang="ru-RU" sz="1600" b="1" dirty="0"/>
              <a:t> до </a:t>
            </a:r>
            <a:r>
              <a:rPr lang="ru-RU" sz="1600" b="1" dirty="0" err="1"/>
              <a:t>законодавства</a:t>
            </a:r>
            <a:r>
              <a:rPr lang="ru-RU" sz="1600" b="1" dirty="0"/>
              <a:t>. </a:t>
            </a:r>
            <a:r>
              <a:rPr lang="ru-RU" sz="1600" b="1" dirty="0" err="1"/>
              <a:t>Залежно</a:t>
            </a:r>
            <a:r>
              <a:rPr lang="ru-RU" sz="1600" b="1" dirty="0"/>
              <a:t> </a:t>
            </a:r>
            <a:r>
              <a:rPr lang="ru-RU" sz="1600" b="1" dirty="0" err="1"/>
              <a:t>від</a:t>
            </a:r>
            <a:r>
              <a:rPr lang="ru-RU" sz="1600" b="1" dirty="0"/>
              <a:t> </a:t>
            </a:r>
            <a:r>
              <a:rPr lang="ru-RU" sz="1600" b="1" dirty="0" err="1"/>
              <a:t>особливостей</a:t>
            </a:r>
            <a:r>
              <a:rPr lang="ru-RU" sz="1600" b="1" dirty="0"/>
              <a:t> конкретного </a:t>
            </a:r>
            <a:r>
              <a:rPr lang="ru-RU" sz="1600" b="1" dirty="0" err="1"/>
              <a:t>класу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</a:t>
            </a:r>
            <a:r>
              <a:rPr lang="ru-RU" sz="1600" b="1" dirty="0" err="1"/>
              <a:t>або</a:t>
            </a:r>
            <a:r>
              <a:rPr lang="ru-RU" sz="1600" b="1" dirty="0"/>
              <a:t> у </a:t>
            </a:r>
            <a:r>
              <a:rPr lang="ru-RU" sz="1600" b="1" dirty="0" err="1"/>
              <a:t>випадках</a:t>
            </a:r>
            <a:r>
              <a:rPr lang="ru-RU" sz="1600" b="1" dirty="0"/>
              <a:t>, </a:t>
            </a:r>
            <a:r>
              <a:rPr lang="ru-RU" sz="1600" b="1" dirty="0" err="1"/>
              <a:t>передбачених</a:t>
            </a:r>
            <a:r>
              <a:rPr lang="ru-RU" sz="1600" b="1" dirty="0"/>
              <a:t> </a:t>
            </a:r>
            <a:r>
              <a:rPr lang="ru-RU" sz="1600" b="1" dirty="0" err="1"/>
              <a:t>законодавством</a:t>
            </a:r>
            <a:r>
              <a:rPr lang="ru-RU" sz="1600" b="1" dirty="0"/>
              <a:t>, </a:t>
            </a:r>
            <a:r>
              <a:rPr lang="ru-RU" sz="1600" b="1" dirty="0" err="1"/>
              <a:t>визначення</a:t>
            </a:r>
            <a:r>
              <a:rPr lang="ru-RU" sz="1600" b="1" dirty="0"/>
              <a:t> страхового тарифу в </a:t>
            </a:r>
            <a:r>
              <a:rPr lang="ru-RU" sz="1600" b="1" dirty="0" err="1"/>
              <a:t>договорі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не є </a:t>
            </a:r>
            <a:r>
              <a:rPr lang="ru-RU" sz="1600" b="1" dirty="0" err="1"/>
              <a:t>обов’язковим</a:t>
            </a:r>
            <a:r>
              <a:rPr lang="ru-RU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51253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1136576" y="497166"/>
            <a:ext cx="75409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Страхова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премія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76536" y="958831"/>
            <a:ext cx="864096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/>
              <a:t>Страхувальник</a:t>
            </a:r>
            <a:r>
              <a:rPr lang="ru-RU" sz="2000" b="1" dirty="0"/>
              <a:t> </a:t>
            </a:r>
            <a:r>
              <a:rPr lang="ru-RU" sz="2000" b="1" dirty="0" err="1" smtClean="0"/>
              <a:t>зобов’язаний</a:t>
            </a:r>
            <a:r>
              <a:rPr lang="ru-RU" sz="2000" b="1" dirty="0" smtClean="0"/>
              <a:t> </a:t>
            </a:r>
            <a:r>
              <a:rPr lang="ru-RU" sz="2000" b="1" dirty="0" err="1"/>
              <a:t>сплатити</a:t>
            </a:r>
            <a:r>
              <a:rPr lang="ru-RU" sz="2000" b="1" dirty="0"/>
              <a:t> страховику </a:t>
            </a:r>
            <a:r>
              <a:rPr lang="ru-RU" sz="2000" b="1" dirty="0" err="1"/>
              <a:t>страхову</a:t>
            </a:r>
            <a:r>
              <a:rPr lang="ru-RU" sz="2000" b="1" dirty="0"/>
              <a:t> </a:t>
            </a:r>
            <a:r>
              <a:rPr lang="ru-RU" sz="2000" b="1" dirty="0" err="1"/>
              <a:t>премію</a:t>
            </a:r>
            <a:r>
              <a:rPr lang="ru-RU" sz="2000" b="1" dirty="0"/>
              <a:t> як плату за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згідно</a:t>
            </a:r>
            <a:r>
              <a:rPr lang="ru-RU" sz="2000" b="1" dirty="0"/>
              <a:t> з </a:t>
            </a:r>
            <a:r>
              <a:rPr lang="ru-RU" sz="2000" b="1" dirty="0" err="1"/>
              <a:t>умовами</a:t>
            </a:r>
            <a:r>
              <a:rPr lang="ru-RU" sz="2000" b="1" dirty="0"/>
              <a:t> договору </a:t>
            </a:r>
            <a:r>
              <a:rPr lang="ru-RU" sz="2000" b="1" dirty="0" err="1"/>
              <a:t>страхування</a:t>
            </a:r>
            <a:r>
              <a:rPr lang="ru-RU" sz="2000" b="1" dirty="0" smtClean="0"/>
              <a:t>.</a:t>
            </a:r>
          </a:p>
          <a:p>
            <a:endParaRPr lang="ru-RU" sz="1000" b="1" dirty="0"/>
          </a:p>
          <a:p>
            <a:pPr algn="r"/>
            <a:r>
              <a:rPr lang="ru-RU" sz="2000" dirty="0" smtClean="0"/>
              <a:t>Страхова </a:t>
            </a:r>
            <a:r>
              <a:rPr lang="ru-RU" sz="2000" dirty="0" err="1"/>
              <a:t>премія</a:t>
            </a:r>
            <a:r>
              <a:rPr lang="ru-RU" sz="2000" dirty="0"/>
              <a:t> за договором </a:t>
            </a:r>
            <a:r>
              <a:rPr lang="ru-RU" sz="2000" dirty="0" err="1"/>
              <a:t>страхування</a:t>
            </a:r>
            <a:r>
              <a:rPr lang="ru-RU" sz="2000" dirty="0"/>
              <a:t> </a:t>
            </a:r>
            <a:r>
              <a:rPr lang="ru-RU" sz="2000" dirty="0" err="1"/>
              <a:t>визначається</a:t>
            </a:r>
            <a:r>
              <a:rPr lang="ru-RU" sz="2000" dirty="0"/>
              <a:t> шляхом </a:t>
            </a:r>
            <a:r>
              <a:rPr lang="ru-RU" sz="2000" dirty="0" err="1"/>
              <a:t>помноження</a:t>
            </a:r>
            <a:r>
              <a:rPr lang="ru-RU" sz="2000" dirty="0"/>
              <a:t> </a:t>
            </a:r>
            <a:r>
              <a:rPr lang="ru-RU" sz="2000" dirty="0" err="1"/>
              <a:t>страхової</a:t>
            </a:r>
            <a:r>
              <a:rPr lang="ru-RU" sz="2000" dirty="0"/>
              <a:t> </a:t>
            </a:r>
            <a:r>
              <a:rPr lang="ru-RU" sz="2000" dirty="0" err="1"/>
              <a:t>суми</a:t>
            </a:r>
            <a:r>
              <a:rPr lang="ru-RU" sz="2000" dirty="0"/>
              <a:t> та страхового тарифу (у </a:t>
            </a:r>
            <a:r>
              <a:rPr lang="ru-RU" sz="2000" dirty="0" err="1"/>
              <a:t>разі</a:t>
            </a:r>
            <a:r>
              <a:rPr lang="ru-RU" sz="2000" dirty="0"/>
              <a:t> </a:t>
            </a:r>
            <a:r>
              <a:rPr lang="ru-RU" sz="2000" dirty="0" err="1"/>
              <a:t>його</a:t>
            </a:r>
            <a:r>
              <a:rPr lang="ru-RU" sz="2000" dirty="0"/>
              <a:t> </a:t>
            </a:r>
            <a:r>
              <a:rPr lang="ru-RU" sz="2000" dirty="0" err="1"/>
              <a:t>визначення</a:t>
            </a:r>
            <a:r>
              <a:rPr lang="ru-RU" sz="2000" dirty="0" smtClean="0"/>
              <a:t>).</a:t>
            </a:r>
          </a:p>
          <a:p>
            <a:pPr algn="r"/>
            <a:endParaRPr lang="ru-RU" sz="1000" dirty="0"/>
          </a:p>
          <a:p>
            <a:r>
              <a:rPr lang="ru-RU" sz="2000" b="1" dirty="0" err="1" smtClean="0"/>
              <a:t>Розмір</a:t>
            </a:r>
            <a:r>
              <a:rPr lang="ru-RU" sz="2000" b="1" dirty="0" smtClean="0"/>
              <a:t> </a:t>
            </a:r>
            <a:r>
              <a:rPr lang="ru-RU" sz="2000" b="1" dirty="0" err="1"/>
              <a:t>страхової</a:t>
            </a:r>
            <a:r>
              <a:rPr lang="ru-RU" sz="2000" b="1" dirty="0"/>
              <a:t> </a:t>
            </a:r>
            <a:r>
              <a:rPr lang="ru-RU" sz="2000" b="1" dirty="0" err="1"/>
              <a:t>премії</a:t>
            </a:r>
            <a:r>
              <a:rPr lang="ru-RU" sz="2000" b="1" dirty="0"/>
              <a:t>, порядок та строки </a:t>
            </a:r>
            <a:r>
              <a:rPr lang="ru-RU" sz="2000" b="1" dirty="0" err="1"/>
              <a:t>її</a:t>
            </a:r>
            <a:r>
              <a:rPr lang="ru-RU" sz="2000" b="1" dirty="0"/>
              <a:t> </a:t>
            </a:r>
            <a:r>
              <a:rPr lang="ru-RU" sz="2000" b="1" dirty="0" err="1"/>
              <a:t>сплати</a:t>
            </a:r>
            <a:r>
              <a:rPr lang="ru-RU" sz="2000" b="1" dirty="0"/>
              <a:t> </a:t>
            </a:r>
            <a:r>
              <a:rPr lang="ru-RU" sz="2000" b="1" dirty="0" err="1"/>
              <a:t>визначаються</a:t>
            </a:r>
            <a:r>
              <a:rPr lang="ru-RU" sz="2000" b="1" dirty="0"/>
              <a:t> договором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законодавством</a:t>
            </a:r>
            <a:r>
              <a:rPr lang="ru-RU" sz="2000" dirty="0" smtClean="0"/>
              <a:t>.</a:t>
            </a:r>
          </a:p>
          <a:p>
            <a:endParaRPr lang="ru-RU" sz="1000" dirty="0" smtClean="0"/>
          </a:p>
          <a:p>
            <a:pPr algn="r"/>
            <a:r>
              <a:rPr lang="ru-RU" sz="2000" dirty="0"/>
              <a:t>Страхова </a:t>
            </a:r>
            <a:r>
              <a:rPr lang="ru-RU" sz="2000" dirty="0" err="1"/>
              <a:t>премія</a:t>
            </a:r>
            <a:r>
              <a:rPr lang="ru-RU" sz="2000" dirty="0"/>
              <a:t> за договором </a:t>
            </a:r>
            <a:r>
              <a:rPr lang="ru-RU" sz="2000" dirty="0" err="1"/>
              <a:t>страхування</a:t>
            </a:r>
            <a:r>
              <a:rPr lang="ru-RU" sz="2000" dirty="0"/>
              <a:t>, за </a:t>
            </a:r>
            <a:r>
              <a:rPr lang="ru-RU" sz="2000" dirty="0" err="1"/>
              <a:t>яким</a:t>
            </a:r>
            <a:r>
              <a:rPr lang="ru-RU" sz="2000" dirty="0"/>
              <a:t> не </a:t>
            </a:r>
            <a:r>
              <a:rPr lang="ru-RU" sz="2000" dirty="0" err="1"/>
              <a:t>визначається</a:t>
            </a:r>
            <a:r>
              <a:rPr lang="ru-RU" sz="2000" dirty="0"/>
              <a:t> </a:t>
            </a:r>
            <a:r>
              <a:rPr lang="ru-RU" sz="2000" dirty="0" err="1"/>
              <a:t>страховий</a:t>
            </a:r>
            <a:r>
              <a:rPr lang="ru-RU" sz="2000" dirty="0"/>
              <a:t> тариф, </a:t>
            </a:r>
            <a:r>
              <a:rPr lang="ru-RU" sz="2000" dirty="0" err="1"/>
              <a:t>розраховується</a:t>
            </a:r>
            <a:r>
              <a:rPr lang="ru-RU" sz="2000" dirty="0"/>
              <a:t> </a:t>
            </a:r>
            <a:r>
              <a:rPr lang="ru-RU" sz="2000" dirty="0" err="1"/>
              <a:t>відповідно</a:t>
            </a:r>
            <a:r>
              <a:rPr lang="ru-RU" sz="2000" dirty="0"/>
              <a:t> до умов страхового </a:t>
            </a:r>
            <a:r>
              <a:rPr lang="ru-RU" sz="2000" dirty="0" smtClean="0"/>
              <a:t>продукту.</a:t>
            </a:r>
          </a:p>
          <a:p>
            <a:pPr algn="r"/>
            <a:endParaRPr lang="ru-RU" sz="1000" dirty="0" smtClean="0"/>
          </a:p>
          <a:p>
            <a:r>
              <a:rPr lang="ru-RU" sz="2000" b="1" dirty="0" err="1"/>
              <a:t>Сплата</a:t>
            </a:r>
            <a:r>
              <a:rPr lang="ru-RU" sz="2000" b="1" dirty="0"/>
              <a:t> </a:t>
            </a:r>
            <a:r>
              <a:rPr lang="ru-RU" sz="2000" b="1" dirty="0" err="1"/>
              <a:t>страхової</a:t>
            </a:r>
            <a:r>
              <a:rPr lang="ru-RU" sz="2000" b="1" dirty="0"/>
              <a:t> </a:t>
            </a:r>
            <a:r>
              <a:rPr lang="ru-RU" sz="2000" b="1" dirty="0" err="1"/>
              <a:t>премії</a:t>
            </a:r>
            <a:r>
              <a:rPr lang="ru-RU" sz="2000" b="1" dirty="0"/>
              <a:t> </a:t>
            </a:r>
            <a:r>
              <a:rPr lang="ru-RU" sz="2000" b="1" dirty="0" err="1"/>
              <a:t>згідно</a:t>
            </a:r>
            <a:r>
              <a:rPr lang="ru-RU" sz="2000" b="1" dirty="0"/>
              <a:t> з договором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може</a:t>
            </a:r>
            <a:r>
              <a:rPr lang="ru-RU" sz="2000" b="1" dirty="0"/>
              <a:t> </a:t>
            </a:r>
            <a:r>
              <a:rPr lang="ru-RU" sz="2000" b="1" dirty="0" err="1"/>
              <a:t>здійснюватися</a:t>
            </a:r>
            <a:r>
              <a:rPr lang="ru-RU" sz="2000" b="1" dirty="0"/>
              <a:t> </a:t>
            </a:r>
            <a:r>
              <a:rPr lang="ru-RU" sz="2000" b="1" dirty="0" err="1"/>
              <a:t>одноразовим</a:t>
            </a:r>
            <a:r>
              <a:rPr lang="ru-RU" sz="2000" b="1" dirty="0"/>
              <a:t> </a:t>
            </a:r>
            <a:r>
              <a:rPr lang="ru-RU" sz="2000" b="1" dirty="0" err="1"/>
              <a:t>платежем</a:t>
            </a:r>
            <a:r>
              <a:rPr lang="ru-RU" sz="2000" b="1" dirty="0"/>
              <a:t>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періодичними</a:t>
            </a:r>
            <a:r>
              <a:rPr lang="ru-RU" sz="2000" b="1" dirty="0"/>
              <a:t> платежами</a:t>
            </a:r>
            <a:r>
              <a:rPr lang="ru-RU" sz="2000" b="1" dirty="0" smtClean="0"/>
              <a:t>.</a:t>
            </a:r>
          </a:p>
          <a:p>
            <a:endParaRPr lang="ru-RU" sz="1000" b="1" dirty="0"/>
          </a:p>
          <a:p>
            <a:pPr algn="r"/>
            <a:r>
              <a:rPr lang="ru-RU" sz="2000" dirty="0"/>
              <a:t>Договором </a:t>
            </a:r>
            <a:r>
              <a:rPr lang="ru-RU" sz="2000" dirty="0" err="1"/>
              <a:t>страхування</a:t>
            </a:r>
            <a:r>
              <a:rPr lang="ru-RU" sz="2000" dirty="0"/>
              <a:t> </a:t>
            </a:r>
            <a:r>
              <a:rPr lang="ru-RU" sz="2000" dirty="0" err="1"/>
              <a:t>можуть</a:t>
            </a:r>
            <a:r>
              <a:rPr lang="ru-RU" sz="2000" dirty="0"/>
              <a:t> </a:t>
            </a:r>
            <a:r>
              <a:rPr lang="ru-RU" sz="2000" dirty="0" err="1"/>
              <a:t>передбачатися</a:t>
            </a:r>
            <a:r>
              <a:rPr lang="ru-RU" sz="2000" dirty="0"/>
              <a:t> </a:t>
            </a:r>
            <a:r>
              <a:rPr lang="ru-RU" sz="2000" dirty="0" err="1"/>
              <a:t>наслідки</a:t>
            </a:r>
            <a:r>
              <a:rPr lang="ru-RU" sz="2000" dirty="0"/>
              <a:t> для </a:t>
            </a:r>
            <a:r>
              <a:rPr lang="ru-RU" sz="2000" dirty="0" err="1"/>
              <a:t>страхувальника</a:t>
            </a:r>
            <a:r>
              <a:rPr lang="ru-RU" sz="2000" dirty="0"/>
              <a:t> за </a:t>
            </a:r>
            <a:r>
              <a:rPr lang="ru-RU" sz="2000" dirty="0" err="1"/>
              <a:t>несвоєчасну</a:t>
            </a:r>
            <a:r>
              <a:rPr lang="ru-RU" sz="2000" dirty="0"/>
              <a:t> </a:t>
            </a:r>
            <a:r>
              <a:rPr lang="ru-RU" sz="2000" dirty="0" err="1"/>
              <a:t>сплату</a:t>
            </a:r>
            <a:r>
              <a:rPr lang="ru-RU" sz="2000" dirty="0"/>
              <a:t> </a:t>
            </a:r>
            <a:r>
              <a:rPr lang="ru-RU" sz="2000" dirty="0" err="1"/>
              <a:t>наступної</a:t>
            </a:r>
            <a:r>
              <a:rPr lang="ru-RU" sz="2000" dirty="0"/>
              <a:t> </a:t>
            </a:r>
            <a:r>
              <a:rPr lang="ru-RU" sz="2000" dirty="0" err="1"/>
              <a:t>частини</a:t>
            </a:r>
            <a:r>
              <a:rPr lang="ru-RU" sz="2000" dirty="0"/>
              <a:t> </a:t>
            </a:r>
            <a:r>
              <a:rPr lang="ru-RU" sz="2000" dirty="0" err="1"/>
              <a:t>страхової</a:t>
            </a:r>
            <a:r>
              <a:rPr lang="ru-RU" sz="2000" dirty="0"/>
              <a:t> </a:t>
            </a:r>
            <a:r>
              <a:rPr lang="ru-RU" sz="2000" dirty="0" err="1"/>
              <a:t>премії</a:t>
            </a:r>
            <a:r>
              <a:rPr lang="ru-RU" sz="2000" dirty="0" smtClean="0"/>
              <a:t>.</a:t>
            </a:r>
          </a:p>
          <a:p>
            <a:pPr algn="r"/>
            <a:endParaRPr lang="ru-RU" sz="1000" dirty="0"/>
          </a:p>
          <a:p>
            <a:r>
              <a:rPr lang="ru-RU" sz="2000" b="1" dirty="0" err="1" smtClean="0"/>
              <a:t>Якщо</a:t>
            </a:r>
            <a:r>
              <a:rPr lang="ru-RU" sz="2000" b="1" dirty="0" smtClean="0"/>
              <a:t> </a:t>
            </a:r>
            <a:r>
              <a:rPr lang="ru-RU" sz="2000" b="1" dirty="0" err="1"/>
              <a:t>страховий</a:t>
            </a:r>
            <a:r>
              <a:rPr lang="ru-RU" sz="2000" b="1" dirty="0"/>
              <a:t> </a:t>
            </a:r>
            <a:r>
              <a:rPr lang="ru-RU" sz="2000" b="1" dirty="0" err="1"/>
              <a:t>випадок</a:t>
            </a:r>
            <a:r>
              <a:rPr lang="ru-RU" sz="2000" b="1" dirty="0"/>
              <a:t> настав до моменту </a:t>
            </a:r>
            <a:r>
              <a:rPr lang="ru-RU" sz="2000" b="1" dirty="0" err="1"/>
              <a:t>сплати</a:t>
            </a:r>
            <a:r>
              <a:rPr lang="ru-RU" sz="2000" b="1" dirty="0"/>
              <a:t> </a:t>
            </a:r>
            <a:r>
              <a:rPr lang="ru-RU" sz="2000" b="1" dirty="0" err="1"/>
              <a:t>простроченої</a:t>
            </a:r>
            <a:r>
              <a:rPr lang="ru-RU" sz="2000" b="1" dirty="0"/>
              <a:t> </a:t>
            </a:r>
            <a:r>
              <a:rPr lang="ru-RU" sz="2000" b="1" dirty="0" err="1"/>
              <a:t>наступної</a:t>
            </a:r>
            <a:r>
              <a:rPr lang="ru-RU" sz="2000" b="1" dirty="0"/>
              <a:t> </a:t>
            </a:r>
            <a:r>
              <a:rPr lang="ru-RU" sz="2000" b="1" dirty="0" err="1"/>
              <a:t>частини</a:t>
            </a:r>
            <a:r>
              <a:rPr lang="ru-RU" sz="2000" b="1" dirty="0"/>
              <a:t> </a:t>
            </a:r>
            <a:r>
              <a:rPr lang="ru-RU" sz="2000" b="1" dirty="0" err="1"/>
              <a:t>страхової</a:t>
            </a:r>
            <a:r>
              <a:rPr lang="ru-RU" sz="2000" b="1" dirty="0"/>
              <a:t> </a:t>
            </a:r>
            <a:r>
              <a:rPr lang="ru-RU" sz="2000" b="1" dirty="0" err="1"/>
              <a:t>премії</a:t>
            </a:r>
            <a:r>
              <a:rPr lang="ru-RU" sz="2000" b="1" dirty="0"/>
              <a:t>, страховик </a:t>
            </a:r>
            <a:r>
              <a:rPr lang="ru-RU" sz="2000" b="1" dirty="0" err="1"/>
              <a:t>може</a:t>
            </a:r>
            <a:r>
              <a:rPr lang="ru-RU" sz="2000" b="1" dirty="0"/>
              <a:t> </a:t>
            </a:r>
            <a:r>
              <a:rPr lang="ru-RU" sz="2000" b="1" dirty="0" err="1"/>
              <a:t>вирахувати</a:t>
            </a:r>
            <a:r>
              <a:rPr lang="ru-RU" sz="2000" b="1" dirty="0"/>
              <a:t> суму </a:t>
            </a:r>
            <a:r>
              <a:rPr lang="ru-RU" sz="2000" b="1" dirty="0" err="1"/>
              <a:t>несплаченої</a:t>
            </a:r>
            <a:r>
              <a:rPr lang="ru-RU" sz="2000" b="1" dirty="0"/>
              <a:t> </a:t>
            </a:r>
            <a:r>
              <a:rPr lang="ru-RU" sz="2000" b="1" dirty="0" err="1"/>
              <a:t>премії</a:t>
            </a:r>
            <a:r>
              <a:rPr lang="ru-RU" sz="2000" b="1" dirty="0"/>
              <a:t> при </a:t>
            </a:r>
            <a:r>
              <a:rPr lang="ru-RU" sz="2000" b="1" dirty="0" err="1"/>
              <a:t>розрахунку</a:t>
            </a:r>
            <a:r>
              <a:rPr lang="ru-RU" sz="2000" b="1" dirty="0"/>
              <a:t> </a:t>
            </a:r>
            <a:r>
              <a:rPr lang="ru-RU" sz="2000" b="1" dirty="0" err="1"/>
              <a:t>страхової</a:t>
            </a:r>
            <a:r>
              <a:rPr lang="ru-RU" sz="2000" b="1" dirty="0"/>
              <a:t> </a:t>
            </a:r>
            <a:r>
              <a:rPr lang="ru-RU" sz="2000" b="1" dirty="0" err="1"/>
              <a:t>виплати</a:t>
            </a:r>
            <a:r>
              <a:rPr lang="ru-RU" sz="2000" b="1" dirty="0"/>
              <a:t>.</a:t>
            </a:r>
          </a:p>
          <a:p>
            <a:pPr algn="r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0104976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416496" y="497166"/>
            <a:ext cx="8568952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Укладення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Договір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укладається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виключно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письмовій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дотриманням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Цивільного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кодексу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встановлених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письмової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правочину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оформляється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паперовій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електронного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документа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створеного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Законом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"Про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електронний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документообіг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порядку,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передбаченому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законодавством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комерцію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u="sng" dirty="0" smtClean="0">
              <a:solidFill>
                <a:srgbClr val="FF0000"/>
              </a:solidFill>
            </a:endParaRPr>
          </a:p>
          <a:p>
            <a:r>
              <a:rPr lang="ru-RU" b="1" u="sng" dirty="0" smtClean="0">
                <a:solidFill>
                  <a:srgbClr val="FF0000"/>
                </a:solidFill>
              </a:rPr>
              <a:t>У </a:t>
            </a:r>
            <a:r>
              <a:rPr lang="ru-RU" b="1" u="sng" dirty="0" err="1">
                <a:solidFill>
                  <a:srgbClr val="FF0000"/>
                </a:solidFill>
              </a:rPr>
              <a:t>разі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недотримання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письмової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форми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договір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страхування</a:t>
            </a:r>
            <a:r>
              <a:rPr lang="ru-RU" b="1" u="sng" dirty="0">
                <a:solidFill>
                  <a:srgbClr val="FF0000"/>
                </a:solidFill>
              </a:rPr>
              <a:t> є </a:t>
            </a:r>
            <a:r>
              <a:rPr lang="ru-RU" b="1" u="sng" dirty="0" err="1">
                <a:solidFill>
                  <a:srgbClr val="FF0000"/>
                </a:solidFill>
              </a:rPr>
              <a:t>нікчемним</a:t>
            </a:r>
            <a:r>
              <a:rPr lang="ru-RU" b="1" u="sng" dirty="0">
                <a:solidFill>
                  <a:srgbClr val="FF0000"/>
                </a:solidFill>
              </a:rPr>
              <a:t>.</a:t>
            </a:r>
          </a:p>
          <a:p>
            <a:endParaRPr lang="ru-RU" b="1" dirty="0" smtClean="0"/>
          </a:p>
          <a:p>
            <a:r>
              <a:rPr lang="ru-RU" b="1" dirty="0" smtClean="0"/>
              <a:t>Страховик </a:t>
            </a:r>
            <a:r>
              <a:rPr lang="ru-RU" b="1" dirty="0" err="1"/>
              <a:t>має</a:t>
            </a:r>
            <a:r>
              <a:rPr lang="ru-RU" b="1" dirty="0"/>
              <a:t> право </a:t>
            </a:r>
            <a:r>
              <a:rPr lang="ru-RU" b="1" dirty="0" err="1"/>
              <a:t>укладати</a:t>
            </a:r>
            <a:r>
              <a:rPr lang="ru-RU" b="1" dirty="0"/>
              <a:t> договори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u="sng" dirty="0" err="1"/>
              <a:t>виключно</a:t>
            </a:r>
            <a:r>
              <a:rPr lang="ru-RU" b="1" dirty="0"/>
              <a:t> на </a:t>
            </a:r>
            <a:r>
              <a:rPr lang="ru-RU" b="1" dirty="0" err="1"/>
              <a:t>підставі</a:t>
            </a:r>
            <a:r>
              <a:rPr lang="ru-RU" b="1" dirty="0"/>
              <a:t> </a:t>
            </a:r>
            <a:r>
              <a:rPr lang="ru-RU" b="1" dirty="0" err="1"/>
              <a:t>ліцензії</a:t>
            </a:r>
            <a:r>
              <a:rPr lang="ru-RU" b="1" dirty="0"/>
              <a:t> на </a:t>
            </a:r>
            <a:r>
              <a:rPr lang="ru-RU" b="1" dirty="0" err="1"/>
              <a:t>здійснення</a:t>
            </a:r>
            <a:r>
              <a:rPr lang="ru-RU" b="1" dirty="0"/>
              <a:t> </a:t>
            </a:r>
            <a:r>
              <a:rPr lang="ru-RU" b="1" dirty="0" err="1"/>
              <a:t>діяльності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отриманої</a:t>
            </a:r>
            <a:r>
              <a:rPr lang="ru-RU" b="1" dirty="0"/>
              <a:t> за </a:t>
            </a:r>
            <a:r>
              <a:rPr lang="ru-RU" b="1" dirty="0" err="1"/>
              <a:t>відповідними</a:t>
            </a:r>
            <a:r>
              <a:rPr lang="ru-RU" b="1" dirty="0"/>
              <a:t> </a:t>
            </a:r>
            <a:r>
              <a:rPr lang="ru-RU" b="1" dirty="0" err="1"/>
              <a:t>класами</a:t>
            </a:r>
            <a:r>
              <a:rPr lang="ru-RU" b="1" dirty="0"/>
              <a:t> (</a:t>
            </a:r>
            <a:r>
              <a:rPr lang="ru-RU" b="1" dirty="0" err="1"/>
              <a:t>ризиками</a:t>
            </a:r>
            <a:r>
              <a:rPr lang="ru-RU" b="1" dirty="0"/>
              <a:t> у межах </a:t>
            </a:r>
            <a:r>
              <a:rPr lang="ru-RU" b="1" dirty="0" err="1"/>
              <a:t>відповідного</a:t>
            </a:r>
            <a:r>
              <a:rPr lang="ru-RU" b="1" dirty="0"/>
              <a:t> </a:t>
            </a:r>
            <a:r>
              <a:rPr lang="ru-RU" b="1" dirty="0" err="1"/>
              <a:t>класу</a:t>
            </a:r>
            <a:r>
              <a:rPr lang="ru-RU" b="1" dirty="0"/>
              <a:t>)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  <a:p>
            <a:pPr algn="just"/>
            <a:r>
              <a:rPr lang="ru-RU" dirty="0"/>
              <a:t> 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5456" y="4601759"/>
            <a:ext cx="8579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Факт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може</a:t>
            </a:r>
            <a:r>
              <a:rPr lang="ru-RU" b="1" dirty="0"/>
              <a:t> </a:t>
            </a:r>
            <a:r>
              <a:rPr lang="ru-RU" b="1" dirty="0" err="1"/>
              <a:t>посвідчуватися</a:t>
            </a:r>
            <a:r>
              <a:rPr lang="ru-RU" b="1" dirty="0"/>
              <a:t> </a:t>
            </a:r>
            <a:r>
              <a:rPr lang="ru-RU" b="1" dirty="0" err="1"/>
              <a:t>страховим</a:t>
            </a:r>
            <a:r>
              <a:rPr lang="ru-RU" b="1" dirty="0"/>
              <a:t> </a:t>
            </a:r>
            <a:r>
              <a:rPr lang="ru-RU" b="1" dirty="0" err="1"/>
              <a:t>полісом</a:t>
            </a:r>
            <a:r>
              <a:rPr lang="ru-RU" b="1" dirty="0"/>
              <a:t>, </a:t>
            </a:r>
            <a:r>
              <a:rPr lang="ru-RU" b="1" dirty="0" err="1"/>
              <a:t>сертифікатом</a:t>
            </a:r>
            <a:r>
              <a:rPr lang="ru-RU" b="1" dirty="0"/>
              <a:t>. </a:t>
            </a:r>
            <a:endParaRPr lang="ru-RU" b="1" dirty="0" smtClean="0"/>
          </a:p>
          <a:p>
            <a:r>
              <a:rPr lang="ru-RU" b="1" dirty="0" err="1" smtClean="0"/>
              <a:t>Договір</a:t>
            </a:r>
            <a:r>
              <a:rPr lang="ru-RU" b="1" dirty="0" smtClean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укладається</a:t>
            </a:r>
            <a:r>
              <a:rPr lang="ru-RU" b="1" dirty="0"/>
              <a:t> шляхом </a:t>
            </a:r>
            <a:r>
              <a:rPr lang="ru-RU" b="1" dirty="0" err="1"/>
              <a:t>приєднання</a:t>
            </a:r>
            <a:r>
              <a:rPr lang="ru-RU" b="1" dirty="0"/>
              <a:t> та в </a:t>
            </a:r>
            <a:r>
              <a:rPr lang="ru-RU" b="1" dirty="0" err="1"/>
              <a:t>інших</a:t>
            </a:r>
            <a:r>
              <a:rPr lang="ru-RU" b="1" dirty="0"/>
              <a:t> </a:t>
            </a:r>
            <a:r>
              <a:rPr lang="ru-RU" b="1" dirty="0" err="1"/>
              <a:t>передбачених</a:t>
            </a:r>
            <a:r>
              <a:rPr lang="ru-RU" b="1" dirty="0"/>
              <a:t> законом </a:t>
            </a:r>
            <a:r>
              <a:rPr lang="ru-RU" b="1" dirty="0" err="1"/>
              <a:t>випадках</a:t>
            </a:r>
            <a:r>
              <a:rPr lang="ru-RU" b="1" dirty="0"/>
              <a:t>, </a:t>
            </a:r>
            <a:r>
              <a:rPr lang="ru-RU" b="1" dirty="0" err="1"/>
              <a:t>складається</a:t>
            </a:r>
            <a:r>
              <a:rPr lang="ru-RU" b="1" dirty="0"/>
              <a:t> з </a:t>
            </a:r>
            <a:r>
              <a:rPr lang="ru-RU" b="1" dirty="0" err="1"/>
              <a:t>публічної</a:t>
            </a:r>
            <a:r>
              <a:rPr lang="ru-RU" b="1" dirty="0"/>
              <a:t> </a:t>
            </a:r>
            <a:r>
              <a:rPr lang="ru-RU" b="1" dirty="0" err="1"/>
              <a:t>частини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якою</a:t>
            </a:r>
            <a:r>
              <a:rPr lang="ru-RU" b="1" dirty="0"/>
              <a:t> є </a:t>
            </a:r>
            <a:r>
              <a:rPr lang="ru-RU" b="1" dirty="0" err="1"/>
              <a:t>загальні</a:t>
            </a:r>
            <a:r>
              <a:rPr lang="ru-RU" b="1" dirty="0"/>
              <a:t> </a:t>
            </a:r>
            <a:r>
              <a:rPr lang="ru-RU" b="1" dirty="0" err="1"/>
              <a:t>умови</a:t>
            </a:r>
            <a:r>
              <a:rPr lang="ru-RU" b="1" dirty="0"/>
              <a:t> страхового продукту, та </a:t>
            </a:r>
            <a:r>
              <a:rPr lang="ru-RU" b="1" dirty="0" err="1"/>
              <a:t>індивідуальної</a:t>
            </a:r>
            <a:r>
              <a:rPr lang="ru-RU" b="1" dirty="0"/>
              <a:t> </a:t>
            </a:r>
            <a:r>
              <a:rPr lang="ru-RU" b="1" dirty="0" err="1"/>
              <a:t>частини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якою</a:t>
            </a:r>
            <a:r>
              <a:rPr lang="ru-RU" b="1" dirty="0"/>
              <a:t> </a:t>
            </a:r>
            <a:r>
              <a:rPr lang="ru-RU" b="1" dirty="0" err="1"/>
              <a:t>може</a:t>
            </a:r>
            <a:r>
              <a:rPr lang="ru-RU" b="1" dirty="0"/>
              <a:t> бути </a:t>
            </a:r>
            <a:r>
              <a:rPr lang="ru-RU" b="1" dirty="0" err="1"/>
              <a:t>страховий</a:t>
            </a:r>
            <a:r>
              <a:rPr lang="ru-RU" b="1" dirty="0"/>
              <a:t> </a:t>
            </a:r>
            <a:r>
              <a:rPr lang="ru-RU" b="1" dirty="0" err="1"/>
              <a:t>поліс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413431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568" y="836712"/>
            <a:ext cx="3571875" cy="300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673224" y="620688"/>
            <a:ext cx="8568952" cy="57246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Строк і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територія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закінчується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раніше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закінчення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страхового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захисту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такому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договорі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uk-UA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У </a:t>
            </a:r>
            <a:r>
              <a:rPr lang="ru-RU" b="1" dirty="0" err="1">
                <a:solidFill>
                  <a:srgbClr val="FF0000"/>
                </a:solidFill>
              </a:rPr>
              <a:t>договорі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визначається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територія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географічна</a:t>
            </a:r>
            <a:r>
              <a:rPr lang="ru-RU" b="1" dirty="0">
                <a:solidFill>
                  <a:srgbClr val="FF0000"/>
                </a:solidFill>
              </a:rPr>
              <a:t> зона), на яку </a:t>
            </a:r>
            <a:r>
              <a:rPr lang="ru-RU" b="1" dirty="0" err="1">
                <a:solidFill>
                  <a:srgbClr val="FF0000"/>
                </a:solidFill>
              </a:rPr>
              <a:t>поширюється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покриття</a:t>
            </a:r>
            <a:r>
              <a:rPr lang="ru-RU" b="1" dirty="0">
                <a:solidFill>
                  <a:srgbClr val="FF0000"/>
                </a:solidFill>
              </a:rPr>
              <a:t> за 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а </a:t>
            </a:r>
            <a:r>
              <a:rPr lang="ru-RU" b="1" dirty="0" err="1">
                <a:solidFill>
                  <a:srgbClr val="FF0000"/>
                </a:solidFill>
              </a:rPr>
              <a:t>також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обмеження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щодо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конкретних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територій</a:t>
            </a:r>
            <a:r>
              <a:rPr lang="ru-RU" b="1" dirty="0">
                <a:solidFill>
                  <a:srgbClr val="FF0000"/>
                </a:solidFill>
              </a:rPr>
              <a:t>, на </a:t>
            </a:r>
            <a:r>
              <a:rPr lang="ru-RU" b="1" dirty="0" err="1">
                <a:solidFill>
                  <a:srgbClr val="FF0000"/>
                </a:solidFill>
              </a:rPr>
              <a:t>які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покриття</a:t>
            </a:r>
            <a:r>
              <a:rPr lang="ru-RU" b="1" dirty="0">
                <a:solidFill>
                  <a:srgbClr val="FF0000"/>
                </a:solidFill>
              </a:rPr>
              <a:t> не </a:t>
            </a:r>
            <a:r>
              <a:rPr lang="ru-RU" b="1" dirty="0" err="1">
                <a:solidFill>
                  <a:srgbClr val="FF0000"/>
                </a:solidFill>
              </a:rPr>
              <a:t>поширюється</a:t>
            </a:r>
            <a:r>
              <a:rPr lang="ru-RU" b="1" dirty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96816" y="1124744"/>
            <a:ext cx="63931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Строк </a:t>
            </a:r>
            <a:r>
              <a:rPr lang="ru-RU" b="1" dirty="0" err="1"/>
              <a:t>дії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встановлюється</a:t>
            </a:r>
            <a:r>
              <a:rPr lang="ru-RU" b="1" dirty="0"/>
              <a:t> за </a:t>
            </a:r>
            <a:r>
              <a:rPr lang="ru-RU" b="1" dirty="0" err="1"/>
              <a:t>згодою</a:t>
            </a:r>
            <a:r>
              <a:rPr lang="ru-RU" b="1" dirty="0"/>
              <a:t> страховика і </a:t>
            </a:r>
            <a:r>
              <a:rPr lang="ru-RU" b="1" dirty="0" err="1"/>
              <a:t>страхувальника</a:t>
            </a:r>
            <a:r>
              <a:rPr lang="ru-RU" b="1" dirty="0"/>
              <a:t> та </a:t>
            </a:r>
            <a:r>
              <a:rPr lang="ru-RU" b="1" dirty="0" err="1"/>
              <a:t>зазначається</a:t>
            </a:r>
            <a:r>
              <a:rPr lang="ru-RU" b="1" dirty="0"/>
              <a:t> в </a:t>
            </a:r>
            <a:r>
              <a:rPr lang="ru-RU" b="1" dirty="0" err="1"/>
              <a:t>договорі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  <a:p>
            <a:endParaRPr lang="ru-RU" dirty="0"/>
          </a:p>
          <a:p>
            <a:r>
              <a:rPr lang="ru-RU" dirty="0" err="1"/>
              <a:t>Якщо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законодавством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не </a:t>
            </a:r>
            <a:r>
              <a:rPr lang="ru-RU" dirty="0" err="1"/>
              <a:t>передбачено</a:t>
            </a:r>
            <a:r>
              <a:rPr lang="ru-RU" dirty="0"/>
              <a:t> </a:t>
            </a:r>
            <a:r>
              <a:rPr lang="ru-RU" dirty="0" err="1"/>
              <a:t>інше</a:t>
            </a:r>
            <a:r>
              <a:rPr lang="ru-RU" dirty="0"/>
              <a:t>, </a:t>
            </a:r>
            <a:r>
              <a:rPr lang="ru-RU" dirty="0" err="1"/>
              <a:t>договір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набирає</a:t>
            </a:r>
            <a:r>
              <a:rPr lang="ru-RU" dirty="0"/>
              <a:t> </a:t>
            </a:r>
            <a:r>
              <a:rPr lang="ru-RU" dirty="0" err="1"/>
              <a:t>чинності</a:t>
            </a:r>
            <a:r>
              <a:rPr lang="ru-RU" dirty="0"/>
              <a:t> з 0 годин дня, </a:t>
            </a:r>
            <a:r>
              <a:rPr lang="ru-RU" dirty="0" err="1"/>
              <a:t>наступного</a:t>
            </a:r>
            <a:r>
              <a:rPr lang="ru-RU" dirty="0"/>
              <a:t> за днем </a:t>
            </a:r>
            <a:r>
              <a:rPr lang="ru-RU" dirty="0" err="1"/>
              <a:t>укладення</a:t>
            </a:r>
            <a:r>
              <a:rPr lang="ru-RU" dirty="0"/>
              <a:t> договору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сплати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першої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 (у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сплати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 </a:t>
            </a:r>
            <a:r>
              <a:rPr lang="ru-RU" dirty="0" err="1"/>
              <a:t>частинами</a:t>
            </a:r>
            <a:r>
              <a:rPr lang="ru-RU" dirty="0"/>
              <a:t>), та </a:t>
            </a:r>
            <a:r>
              <a:rPr lang="ru-RU" dirty="0" err="1"/>
              <a:t>закінчується</a:t>
            </a:r>
            <a:r>
              <a:rPr lang="ru-RU" dirty="0"/>
              <a:t> о 24 </a:t>
            </a:r>
            <a:r>
              <a:rPr lang="ru-RU" dirty="0" err="1"/>
              <a:t>годині</a:t>
            </a:r>
            <a:r>
              <a:rPr lang="ru-RU" dirty="0"/>
              <a:t> </a:t>
            </a:r>
            <a:r>
              <a:rPr lang="ru-RU" dirty="0" err="1"/>
              <a:t>дати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зазначена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як дата </a:t>
            </a:r>
            <a:r>
              <a:rPr lang="ru-RU" dirty="0" err="1"/>
              <a:t>закінчення</a:t>
            </a:r>
            <a:r>
              <a:rPr lang="ru-RU" dirty="0"/>
              <a:t> строку </a:t>
            </a:r>
            <a:r>
              <a:rPr lang="ru-RU" dirty="0" err="1"/>
              <a:t>дії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302945659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673224" y="620688"/>
            <a:ext cx="8568952" cy="57246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ПОРЯДОК ТА УМОВИ ЗДІЙСНЕННЯ СТРАХОВИХ ВИПЛАТ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визначається</a:t>
            </a:r>
            <a:r>
              <a:rPr lang="ru-RU" b="1" dirty="0"/>
              <a:t> </a:t>
            </a:r>
            <a:r>
              <a:rPr lang="ru-RU" b="1" dirty="0" err="1"/>
              <a:t>перелік</a:t>
            </a:r>
            <a:r>
              <a:rPr lang="ru-RU" b="1" dirty="0"/>
              <a:t> </a:t>
            </a:r>
            <a:r>
              <a:rPr lang="ru-RU" b="1" dirty="0" err="1"/>
              <a:t>документів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підтверджують</a:t>
            </a:r>
            <a:r>
              <a:rPr lang="ru-RU" b="1" dirty="0"/>
              <a:t> факт та </a:t>
            </a:r>
            <a:r>
              <a:rPr lang="ru-RU" b="1" dirty="0" err="1"/>
              <a:t>обставини</a:t>
            </a:r>
            <a:r>
              <a:rPr lang="ru-RU" b="1" dirty="0"/>
              <a:t> </a:t>
            </a:r>
            <a:r>
              <a:rPr lang="ru-RU" b="1" dirty="0" err="1"/>
              <a:t>настання</a:t>
            </a:r>
            <a:r>
              <a:rPr lang="ru-RU" b="1" dirty="0"/>
              <a:t> страхового </a:t>
            </a:r>
            <a:r>
              <a:rPr lang="ru-RU" b="1" dirty="0" err="1"/>
              <a:t>випадку</a:t>
            </a:r>
            <a:r>
              <a:rPr lang="ru-RU" b="1" dirty="0"/>
              <a:t> і </a:t>
            </a:r>
            <a:r>
              <a:rPr lang="ru-RU" b="1" dirty="0" err="1"/>
              <a:t>розмір</a:t>
            </a:r>
            <a:r>
              <a:rPr lang="ru-RU" b="1" dirty="0"/>
              <a:t> </a:t>
            </a:r>
            <a:r>
              <a:rPr lang="ru-RU" b="1" dirty="0" err="1"/>
              <a:t>заподіяної</a:t>
            </a:r>
            <a:r>
              <a:rPr lang="ru-RU" b="1" dirty="0"/>
              <a:t> </a:t>
            </a:r>
            <a:r>
              <a:rPr lang="ru-RU" b="1" dirty="0" err="1"/>
              <a:t>шкоди</a:t>
            </a:r>
            <a:r>
              <a:rPr lang="ru-RU" b="1" dirty="0"/>
              <a:t> (</a:t>
            </a:r>
            <a:r>
              <a:rPr lang="ru-RU" b="1" dirty="0" err="1"/>
              <a:t>збитку</a:t>
            </a:r>
            <a:r>
              <a:rPr lang="ru-RU" b="1" dirty="0"/>
              <a:t>), а </a:t>
            </a:r>
            <a:r>
              <a:rPr lang="ru-RU" b="1" dirty="0" err="1"/>
              <a:t>також</a:t>
            </a:r>
            <a:r>
              <a:rPr lang="ru-RU" b="1" dirty="0"/>
              <a:t> форма, </a:t>
            </a:r>
            <a:r>
              <a:rPr lang="ru-RU" b="1" dirty="0" err="1"/>
              <a:t>спосіб</a:t>
            </a:r>
            <a:r>
              <a:rPr lang="ru-RU" b="1" dirty="0"/>
              <a:t> та порядок </a:t>
            </a:r>
            <a:r>
              <a:rPr lang="ru-RU" b="1" dirty="0" err="1"/>
              <a:t>подання</a:t>
            </a:r>
            <a:r>
              <a:rPr lang="ru-RU" b="1" dirty="0"/>
              <a:t> таких </a:t>
            </a:r>
            <a:r>
              <a:rPr lang="ru-RU" b="1" dirty="0" err="1"/>
              <a:t>документів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інше</a:t>
            </a:r>
            <a:r>
              <a:rPr lang="ru-RU" b="1" dirty="0"/>
              <a:t> не </a:t>
            </a:r>
            <a:r>
              <a:rPr lang="ru-RU" b="1" dirty="0" err="1"/>
              <a:t>передбачено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.</a:t>
            </a:r>
          </a:p>
          <a:p>
            <a:r>
              <a:rPr lang="ru-RU" dirty="0"/>
              <a:t> </a:t>
            </a:r>
            <a:r>
              <a:rPr lang="ru-RU" dirty="0" smtClean="0"/>
              <a:t>      </a:t>
            </a:r>
            <a:r>
              <a:rPr lang="ru-RU" dirty="0" err="1" smtClean="0">
                <a:solidFill>
                  <a:srgbClr val="FF0000"/>
                </a:solidFill>
              </a:rPr>
              <a:t>Обов’язок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підтвердження</a:t>
            </a:r>
            <a:r>
              <a:rPr lang="ru-RU" dirty="0">
                <a:solidFill>
                  <a:srgbClr val="FF0000"/>
                </a:solidFill>
              </a:rPr>
              <a:t> факту </a:t>
            </a:r>
            <a:r>
              <a:rPr lang="ru-RU" dirty="0" err="1">
                <a:solidFill>
                  <a:srgbClr val="FF0000"/>
                </a:solidFill>
              </a:rPr>
              <a:t>настання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події</a:t>
            </a:r>
            <a:r>
              <a:rPr lang="ru-RU" dirty="0">
                <a:solidFill>
                  <a:srgbClr val="FF0000"/>
                </a:solidFill>
              </a:rPr>
              <a:t>, яка </a:t>
            </a:r>
            <a:r>
              <a:rPr lang="ru-RU" dirty="0" err="1">
                <a:solidFill>
                  <a:srgbClr val="FF0000"/>
                </a:solidFill>
              </a:rPr>
              <a:t>може</a:t>
            </a:r>
            <a:r>
              <a:rPr lang="ru-RU" dirty="0">
                <a:solidFill>
                  <a:srgbClr val="FF0000"/>
                </a:solidFill>
              </a:rPr>
              <a:t> бути </a:t>
            </a:r>
            <a:r>
              <a:rPr lang="ru-RU" dirty="0" err="1">
                <a:solidFill>
                  <a:srgbClr val="FF0000"/>
                </a:solidFill>
              </a:rPr>
              <a:t>визнана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страховим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випадком</a:t>
            </a:r>
            <a:r>
              <a:rPr lang="ru-RU" dirty="0">
                <a:solidFill>
                  <a:srgbClr val="FF0000"/>
                </a:solidFill>
              </a:rPr>
              <a:t> за договором </a:t>
            </a:r>
            <a:r>
              <a:rPr lang="ru-RU" dirty="0" err="1">
                <a:solidFill>
                  <a:srgbClr val="FF0000"/>
                </a:solidFill>
              </a:rPr>
              <a:t>страхування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покладається</a:t>
            </a:r>
            <a:r>
              <a:rPr lang="ru-RU" dirty="0">
                <a:solidFill>
                  <a:srgbClr val="FF0000"/>
                </a:solidFill>
              </a:rPr>
              <a:t> на </a:t>
            </a:r>
            <a:r>
              <a:rPr lang="ru-RU" dirty="0" err="1">
                <a:solidFill>
                  <a:srgbClr val="FF0000"/>
                </a:solidFill>
              </a:rPr>
              <a:t>страхувальника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іншу</a:t>
            </a:r>
            <a:r>
              <a:rPr lang="ru-RU" dirty="0">
                <a:solidFill>
                  <a:srgbClr val="FF0000"/>
                </a:solidFill>
              </a:rPr>
              <a:t> особу, </a:t>
            </a:r>
            <a:r>
              <a:rPr lang="ru-RU" dirty="0" err="1">
                <a:solidFill>
                  <a:srgbClr val="FF0000"/>
                </a:solidFill>
              </a:rPr>
              <a:t>визначену</a:t>
            </a:r>
            <a:r>
              <a:rPr lang="ru-RU" dirty="0">
                <a:solidFill>
                  <a:srgbClr val="FF0000"/>
                </a:solidFill>
              </a:rPr>
              <a:t> договором </a:t>
            </a:r>
            <a:r>
              <a:rPr lang="ru-RU" dirty="0" err="1">
                <a:solidFill>
                  <a:srgbClr val="FF0000"/>
                </a:solidFill>
              </a:rPr>
              <a:t>страхування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У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настання</a:t>
            </a:r>
            <a:r>
              <a:rPr lang="ru-RU" b="1" dirty="0"/>
              <a:t> </a:t>
            </a:r>
            <a:r>
              <a:rPr lang="ru-RU" b="1" dirty="0" err="1"/>
              <a:t>події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має</a:t>
            </a:r>
            <a:r>
              <a:rPr lang="ru-RU" b="1" dirty="0"/>
              <a:t> </a:t>
            </a:r>
            <a:r>
              <a:rPr lang="ru-RU" b="1" dirty="0" err="1"/>
              <a:t>ознаки</a:t>
            </a:r>
            <a:r>
              <a:rPr lang="ru-RU" b="1" dirty="0"/>
              <a:t> страхового </a:t>
            </a:r>
            <a:r>
              <a:rPr lang="ru-RU" b="1" dirty="0" err="1"/>
              <a:t>випадку</a:t>
            </a:r>
            <a:r>
              <a:rPr lang="ru-RU" b="1" dirty="0"/>
              <a:t>, страховик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встановити</a:t>
            </a:r>
            <a:r>
              <a:rPr lang="ru-RU" b="1" dirty="0"/>
              <a:t> факт, причини та </a:t>
            </a:r>
            <a:r>
              <a:rPr lang="ru-RU" b="1" dirty="0" err="1"/>
              <a:t>обставини</a:t>
            </a:r>
            <a:r>
              <a:rPr lang="ru-RU" b="1" dirty="0"/>
              <a:t> </a:t>
            </a:r>
            <a:r>
              <a:rPr lang="ru-RU" b="1" dirty="0" err="1"/>
              <a:t>такої</a:t>
            </a:r>
            <a:r>
              <a:rPr lang="ru-RU" b="1" dirty="0"/>
              <a:t> </a:t>
            </a:r>
            <a:r>
              <a:rPr lang="ru-RU" b="1" dirty="0" err="1"/>
              <a:t>події</a:t>
            </a:r>
            <a:r>
              <a:rPr lang="ru-RU" b="1" dirty="0"/>
              <a:t> та </a:t>
            </a:r>
            <a:r>
              <a:rPr lang="ru-RU" b="1" dirty="0" err="1"/>
              <a:t>прийняти</a:t>
            </a:r>
            <a:r>
              <a:rPr lang="ru-RU" b="1" dirty="0"/>
              <a:t> з </a:t>
            </a:r>
            <a:r>
              <a:rPr lang="ru-RU" b="1" dirty="0" err="1"/>
              <a:t>урахуванням</a:t>
            </a:r>
            <a:r>
              <a:rPr lang="ru-RU" b="1" dirty="0"/>
              <a:t> умов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рішення</a:t>
            </a:r>
            <a:r>
              <a:rPr lang="ru-RU" b="1" dirty="0"/>
              <a:t> про </a:t>
            </a:r>
            <a:r>
              <a:rPr lang="ru-RU" b="1" dirty="0" err="1"/>
              <a:t>визнання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невизнання</a:t>
            </a:r>
            <a:r>
              <a:rPr lang="ru-RU" b="1" dirty="0"/>
              <a:t> </a:t>
            </a:r>
            <a:r>
              <a:rPr lang="ru-RU" b="1" dirty="0" err="1"/>
              <a:t>випадку</a:t>
            </a:r>
            <a:r>
              <a:rPr lang="ru-RU" b="1" dirty="0"/>
              <a:t> </a:t>
            </a:r>
            <a:r>
              <a:rPr lang="ru-RU" b="1" dirty="0" err="1"/>
              <a:t>страховим</a:t>
            </a:r>
            <a:r>
              <a:rPr lang="ru-RU" b="1" dirty="0"/>
              <a:t>.</a:t>
            </a:r>
          </a:p>
          <a:p>
            <a:r>
              <a:rPr lang="ru-RU" dirty="0" smtClean="0"/>
              <a:t>      </a:t>
            </a:r>
            <a:r>
              <a:rPr lang="ru-RU" dirty="0" err="1" smtClean="0">
                <a:solidFill>
                  <a:srgbClr val="FF0000"/>
                </a:solidFill>
              </a:rPr>
              <a:t>Здійснення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виплати</a:t>
            </a:r>
            <a:r>
              <a:rPr lang="ru-RU" dirty="0">
                <a:solidFill>
                  <a:srgbClr val="FF0000"/>
                </a:solidFill>
              </a:rPr>
              <a:t> проводиться страховиком </a:t>
            </a:r>
            <a:r>
              <a:rPr lang="ru-RU" dirty="0" err="1">
                <a:solidFill>
                  <a:srgbClr val="FF0000"/>
                </a:solidFill>
              </a:rPr>
              <a:t>згідно</a:t>
            </a:r>
            <a:r>
              <a:rPr lang="ru-RU" dirty="0">
                <a:solidFill>
                  <a:srgbClr val="FF0000"/>
                </a:solidFill>
              </a:rPr>
              <a:t> з договором </a:t>
            </a:r>
            <a:r>
              <a:rPr lang="ru-RU" dirty="0" err="1">
                <a:solidFill>
                  <a:srgbClr val="FF0000"/>
                </a:solidFill>
              </a:rPr>
              <a:t>страхування</a:t>
            </a:r>
            <a:r>
              <a:rPr lang="ru-RU" dirty="0">
                <a:solidFill>
                  <a:srgbClr val="FF0000"/>
                </a:solidFill>
              </a:rPr>
              <a:t> на </a:t>
            </a:r>
            <a:r>
              <a:rPr lang="ru-RU" dirty="0" err="1">
                <a:solidFill>
                  <a:srgbClr val="FF0000"/>
                </a:solidFill>
              </a:rPr>
              <a:t>підставі</a:t>
            </a:r>
            <a:r>
              <a:rPr lang="ru-RU" dirty="0">
                <a:solidFill>
                  <a:srgbClr val="FF0000"/>
                </a:solidFill>
              </a:rPr>
              <a:t> заяви </a:t>
            </a:r>
            <a:r>
              <a:rPr lang="ru-RU" dirty="0" err="1">
                <a:solidFill>
                  <a:srgbClr val="FF0000"/>
                </a:solidFill>
              </a:rPr>
              <a:t>страхувальника</a:t>
            </a:r>
            <a:r>
              <a:rPr lang="ru-RU" dirty="0">
                <a:solidFill>
                  <a:srgbClr val="FF0000"/>
                </a:solidFill>
              </a:rPr>
              <a:t> (</a:t>
            </a:r>
            <a:r>
              <a:rPr lang="ru-RU" dirty="0" err="1">
                <a:solidFill>
                  <a:srgbClr val="FF0000"/>
                </a:solidFill>
              </a:rPr>
              <a:t>його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правонаступника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третіх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осіб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визначених</a:t>
            </a:r>
            <a:r>
              <a:rPr lang="ru-RU" dirty="0">
                <a:solidFill>
                  <a:srgbClr val="FF0000"/>
                </a:solidFill>
              </a:rPr>
              <a:t> договором </a:t>
            </a:r>
            <a:r>
              <a:rPr lang="ru-RU" dirty="0" err="1">
                <a:solidFill>
                  <a:srgbClr val="FF0000"/>
                </a:solidFill>
              </a:rPr>
              <a:t>страхування</a:t>
            </a:r>
            <a:r>
              <a:rPr lang="ru-RU" dirty="0">
                <a:solidFill>
                  <a:srgbClr val="FF0000"/>
                </a:solidFill>
              </a:rPr>
              <a:t>) і </a:t>
            </a:r>
            <a:r>
              <a:rPr lang="ru-RU" dirty="0" err="1">
                <a:solidFill>
                  <a:srgbClr val="FF0000"/>
                </a:solidFill>
              </a:rPr>
              <a:t>рішення</a:t>
            </a:r>
            <a:r>
              <a:rPr lang="ru-RU" dirty="0">
                <a:solidFill>
                  <a:srgbClr val="FF0000"/>
                </a:solidFill>
              </a:rPr>
              <a:t> страховика про </a:t>
            </a:r>
            <a:r>
              <a:rPr lang="ru-RU" dirty="0" err="1">
                <a:solidFill>
                  <a:srgbClr val="FF0000"/>
                </a:solidFill>
              </a:rPr>
              <a:t>визнання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випадку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страховим</a:t>
            </a:r>
            <a:r>
              <a:rPr lang="ru-RU" dirty="0">
                <a:solidFill>
                  <a:srgbClr val="FF0000"/>
                </a:solidFill>
              </a:rPr>
              <a:t> та </a:t>
            </a:r>
            <a:r>
              <a:rPr lang="ru-RU" dirty="0" err="1">
                <a:solidFill>
                  <a:srgbClr val="FF0000"/>
                </a:solidFill>
              </a:rPr>
              <a:t>здійснення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виплати</a:t>
            </a:r>
            <a:r>
              <a:rPr lang="ru-RU" dirty="0">
                <a:solidFill>
                  <a:srgbClr val="FF0000"/>
                </a:solidFill>
              </a:rPr>
              <a:t> (страхового акта).</a:t>
            </a:r>
          </a:p>
          <a:p>
            <a:r>
              <a:rPr lang="ru-RU" dirty="0"/>
              <a:t> </a:t>
            </a:r>
            <a:r>
              <a:rPr lang="ru-RU" dirty="0" smtClean="0"/>
              <a:t>     </a:t>
            </a:r>
            <a:r>
              <a:rPr lang="ru-RU" b="1" dirty="0" smtClean="0"/>
              <a:t>У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визнання</a:t>
            </a:r>
            <a:r>
              <a:rPr lang="ru-RU" b="1" dirty="0"/>
              <a:t> </a:t>
            </a:r>
            <a:r>
              <a:rPr lang="ru-RU" b="1" dirty="0" err="1"/>
              <a:t>випадку</a:t>
            </a:r>
            <a:r>
              <a:rPr lang="ru-RU" b="1" dirty="0"/>
              <a:t> </a:t>
            </a:r>
            <a:r>
              <a:rPr lang="ru-RU" b="1" dirty="0" err="1"/>
              <a:t>страховим</a:t>
            </a:r>
            <a:r>
              <a:rPr lang="ru-RU" b="1" dirty="0"/>
              <a:t> страховик </a:t>
            </a:r>
            <a:r>
              <a:rPr lang="ru-RU" b="1" dirty="0" err="1"/>
              <a:t>здійснює</a:t>
            </a:r>
            <a:r>
              <a:rPr lang="ru-RU" b="1" dirty="0"/>
              <a:t> </a:t>
            </a:r>
            <a:r>
              <a:rPr lang="ru-RU" b="1" dirty="0" err="1"/>
              <a:t>страхову</a:t>
            </a:r>
            <a:r>
              <a:rPr lang="ru-RU" b="1" dirty="0"/>
              <a:t> </a:t>
            </a:r>
            <a:r>
              <a:rPr lang="ru-RU" b="1" dirty="0" err="1"/>
              <a:t>виплату</a:t>
            </a:r>
            <a:r>
              <a:rPr lang="ru-RU" b="1" dirty="0"/>
              <a:t> </a:t>
            </a:r>
            <a:r>
              <a:rPr lang="ru-RU" b="1" dirty="0" err="1"/>
              <a:t>страхувальнику</a:t>
            </a:r>
            <a:r>
              <a:rPr lang="ru-RU" b="1" dirty="0"/>
              <a:t> (</a:t>
            </a:r>
            <a:r>
              <a:rPr lang="ru-RU" b="1" dirty="0" err="1"/>
              <a:t>іншій</a:t>
            </a:r>
            <a:r>
              <a:rPr lang="ru-RU" b="1" dirty="0"/>
              <a:t> </a:t>
            </a:r>
            <a:r>
              <a:rPr lang="ru-RU" b="1" dirty="0" err="1"/>
              <a:t>особі</a:t>
            </a:r>
            <a:r>
              <a:rPr lang="ru-RU" b="1" dirty="0"/>
              <a:t>, </a:t>
            </a:r>
            <a:r>
              <a:rPr lang="ru-RU" b="1" dirty="0" err="1"/>
              <a:t>визначеній</a:t>
            </a:r>
            <a:r>
              <a:rPr lang="ru-RU" b="1" dirty="0"/>
              <a:t>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) </a:t>
            </a:r>
            <a:r>
              <a:rPr lang="ru-RU" b="1" dirty="0" err="1"/>
              <a:t>відповідно</a:t>
            </a:r>
            <a:r>
              <a:rPr lang="ru-RU" b="1" dirty="0"/>
              <a:t> до умов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законодавства</a:t>
            </a:r>
            <a:r>
              <a:rPr lang="ru-RU" b="1" dirty="0"/>
              <a:t>.</a:t>
            </a:r>
          </a:p>
          <a:p>
            <a:pPr algn="just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02700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668524" y="836712"/>
            <a:ext cx="8568952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ВІДМОВА У ЗДІЙСНЕННІ СТРАХОВИХ ВИПЛАТ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 smtClean="0"/>
              <a:t>Порядок </a:t>
            </a:r>
            <a:r>
              <a:rPr lang="ru-RU" b="1" dirty="0" err="1"/>
              <a:t>прийняття</a:t>
            </a:r>
            <a:r>
              <a:rPr lang="ru-RU" b="1" dirty="0"/>
              <a:t> страховиком </a:t>
            </a:r>
            <a:r>
              <a:rPr lang="ru-RU" b="1" dirty="0" err="1"/>
              <a:t>рішення</a:t>
            </a:r>
            <a:r>
              <a:rPr lang="ru-RU" b="1" dirty="0"/>
              <a:t> про </a:t>
            </a:r>
            <a:r>
              <a:rPr lang="ru-RU" b="1" dirty="0" err="1"/>
              <a:t>відмову</a:t>
            </a:r>
            <a:r>
              <a:rPr lang="ru-RU" b="1" dirty="0"/>
              <a:t> у </a:t>
            </a:r>
            <a:r>
              <a:rPr lang="ru-RU" b="1" dirty="0" err="1"/>
              <a:t>здійсненні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виплати</a:t>
            </a:r>
            <a:r>
              <a:rPr lang="ru-RU" b="1" dirty="0"/>
              <a:t> </a:t>
            </a:r>
            <a:r>
              <a:rPr lang="ru-RU" b="1" dirty="0" err="1"/>
              <a:t>визначається</a:t>
            </a:r>
            <a:r>
              <a:rPr lang="ru-RU" b="1" dirty="0"/>
              <a:t> в </a:t>
            </a:r>
            <a:r>
              <a:rPr lang="ru-RU" b="1" dirty="0" err="1"/>
              <a:t>договорі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.</a:t>
            </a:r>
          </a:p>
          <a:p>
            <a:endParaRPr lang="ru-RU" b="1" dirty="0"/>
          </a:p>
          <a:p>
            <a:r>
              <a:rPr lang="ru-RU" b="1" dirty="0"/>
              <a:t>У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прийняття</a:t>
            </a:r>
            <a:r>
              <a:rPr lang="ru-RU" b="1" dirty="0"/>
              <a:t> </a:t>
            </a:r>
            <a:r>
              <a:rPr lang="ru-RU" b="1" dirty="0" err="1"/>
              <a:t>рішення</a:t>
            </a:r>
            <a:r>
              <a:rPr lang="ru-RU" b="1" dirty="0"/>
              <a:t> про </a:t>
            </a:r>
            <a:r>
              <a:rPr lang="ru-RU" b="1" dirty="0" err="1"/>
              <a:t>відмову</a:t>
            </a:r>
            <a:r>
              <a:rPr lang="ru-RU" b="1" dirty="0"/>
              <a:t> у </a:t>
            </a:r>
            <a:r>
              <a:rPr lang="ru-RU" b="1" dirty="0" err="1"/>
              <a:t>здійсненні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виплати</a:t>
            </a:r>
            <a:r>
              <a:rPr lang="ru-RU" b="1" dirty="0"/>
              <a:t> страховик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протягом</a:t>
            </a:r>
            <a:r>
              <a:rPr lang="ru-RU" b="1" dirty="0"/>
              <a:t> строку, </a:t>
            </a:r>
            <a:r>
              <a:rPr lang="ru-RU" b="1" dirty="0" err="1"/>
              <a:t>передбаченого</a:t>
            </a:r>
            <a:r>
              <a:rPr lang="ru-RU" b="1" dirty="0"/>
              <a:t>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, </a:t>
            </a:r>
            <a:r>
              <a:rPr lang="ru-RU" b="1" dirty="0" err="1"/>
              <a:t>повідомити</a:t>
            </a:r>
            <a:r>
              <a:rPr lang="ru-RU" b="1" dirty="0"/>
              <a:t> </a:t>
            </a:r>
            <a:r>
              <a:rPr lang="ru-RU" b="1" dirty="0" err="1"/>
              <a:t>страхувальника</a:t>
            </a:r>
            <a:r>
              <a:rPr lang="ru-RU" b="1" dirty="0"/>
              <a:t> (</a:t>
            </a:r>
            <a:r>
              <a:rPr lang="ru-RU" b="1" dirty="0" err="1"/>
              <a:t>іншу</a:t>
            </a:r>
            <a:r>
              <a:rPr lang="ru-RU" b="1" dirty="0"/>
              <a:t> особу, яка </a:t>
            </a:r>
            <a:r>
              <a:rPr lang="ru-RU" b="1" dirty="0" err="1"/>
              <a:t>відповідно</a:t>
            </a:r>
            <a:r>
              <a:rPr lang="ru-RU" b="1" dirty="0"/>
              <a:t> до договору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законодавства</a:t>
            </a:r>
            <a:r>
              <a:rPr lang="ru-RU" b="1" dirty="0"/>
              <a:t> </a:t>
            </a:r>
            <a:r>
              <a:rPr lang="ru-RU" b="1" dirty="0" err="1"/>
              <a:t>має</a:t>
            </a:r>
            <a:r>
              <a:rPr lang="ru-RU" b="1" dirty="0"/>
              <a:t> право на </a:t>
            </a:r>
            <a:r>
              <a:rPr lang="ru-RU" b="1" dirty="0" err="1"/>
              <a:t>отримання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виплати</a:t>
            </a:r>
            <a:r>
              <a:rPr lang="ru-RU" b="1" dirty="0"/>
              <a:t>) у </a:t>
            </a:r>
            <a:r>
              <a:rPr lang="ru-RU" b="1" dirty="0" err="1"/>
              <a:t>письмовій</a:t>
            </a:r>
            <a:r>
              <a:rPr lang="ru-RU" b="1" dirty="0"/>
              <a:t> </a:t>
            </a:r>
            <a:r>
              <a:rPr lang="ru-RU" b="1" dirty="0" err="1"/>
              <a:t>формі</a:t>
            </a:r>
            <a:r>
              <a:rPr lang="ru-RU" b="1" dirty="0"/>
              <a:t> про </a:t>
            </a:r>
            <a:r>
              <a:rPr lang="ru-RU" b="1" dirty="0" err="1"/>
              <a:t>прийняте</a:t>
            </a:r>
            <a:r>
              <a:rPr lang="ru-RU" b="1" dirty="0"/>
              <a:t> </a:t>
            </a:r>
            <a:r>
              <a:rPr lang="ru-RU" b="1" dirty="0" err="1"/>
              <a:t>рішення</a:t>
            </a:r>
            <a:r>
              <a:rPr lang="ru-RU" b="1" dirty="0"/>
              <a:t> з </a:t>
            </a:r>
            <a:r>
              <a:rPr lang="ru-RU" b="1" dirty="0" err="1"/>
              <a:t>обґрунтуванням</a:t>
            </a:r>
            <a:r>
              <a:rPr lang="ru-RU" b="1" dirty="0"/>
              <a:t> </a:t>
            </a:r>
            <a:r>
              <a:rPr lang="ru-RU" b="1" dirty="0" err="1"/>
              <a:t>підстави</a:t>
            </a:r>
            <a:r>
              <a:rPr lang="ru-RU" b="1" dirty="0"/>
              <a:t> </a:t>
            </a:r>
            <a:r>
              <a:rPr lang="ru-RU" b="1" dirty="0" err="1"/>
              <a:t>відмови</a:t>
            </a:r>
            <a:r>
              <a:rPr lang="ru-RU" b="1" dirty="0"/>
              <a:t>.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68624" y="4221088"/>
            <a:ext cx="64807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err="1">
                <a:solidFill>
                  <a:srgbClr val="FF0000"/>
                </a:solidFill>
              </a:rPr>
              <a:t>Рішення</a:t>
            </a:r>
            <a:r>
              <a:rPr lang="ru-RU" sz="2000" b="1" dirty="0">
                <a:solidFill>
                  <a:srgbClr val="FF0000"/>
                </a:solidFill>
              </a:rPr>
              <a:t> страховика про </a:t>
            </a:r>
            <a:r>
              <a:rPr lang="ru-RU" sz="2000" b="1" dirty="0" err="1">
                <a:solidFill>
                  <a:srgbClr val="FF0000"/>
                </a:solidFill>
              </a:rPr>
              <a:t>здійснення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або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відмову</a:t>
            </a:r>
            <a:r>
              <a:rPr lang="ru-RU" sz="2000" b="1" dirty="0">
                <a:solidFill>
                  <a:srgbClr val="FF0000"/>
                </a:solidFill>
              </a:rPr>
              <a:t> у </a:t>
            </a:r>
            <a:r>
              <a:rPr lang="ru-RU" sz="2000" b="1" dirty="0" err="1">
                <a:solidFill>
                  <a:srgbClr val="FF0000"/>
                </a:solidFill>
              </a:rPr>
              <a:t>здійсненні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страхової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виплати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може</a:t>
            </a:r>
            <a:r>
              <a:rPr lang="ru-RU" sz="2000" b="1" dirty="0">
                <a:solidFill>
                  <a:srgbClr val="FF0000"/>
                </a:solidFill>
              </a:rPr>
              <a:t> бути </a:t>
            </a:r>
            <a:r>
              <a:rPr lang="ru-RU" sz="2000" b="1" dirty="0" err="1">
                <a:solidFill>
                  <a:srgbClr val="FF0000"/>
                </a:solidFill>
              </a:rPr>
              <a:t>оскаржено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страхувальником</a:t>
            </a:r>
            <a:r>
              <a:rPr lang="ru-RU" sz="2000" b="1" dirty="0">
                <a:solidFill>
                  <a:srgbClr val="FF0000"/>
                </a:solidFill>
              </a:rPr>
              <a:t> у судовому порядку.</a:t>
            </a:r>
          </a:p>
        </p:txBody>
      </p:sp>
    </p:spTree>
    <p:extLst>
      <p:ext uri="{BB962C8B-B14F-4D97-AF65-F5344CB8AC3E}">
        <p14:creationId xmlns:p14="http://schemas.microsoft.com/office/powerpoint/2010/main" val="26282998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72480" y="506243"/>
            <a:ext cx="9638220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ВІДМОВА У ЗДІЙСНЕННІ СТРАХОВИХ ВИПЛАТ</a:t>
            </a:r>
          </a:p>
          <a:p>
            <a:endParaRPr lang="ru-RU" sz="1000" b="1" dirty="0">
              <a:solidFill>
                <a:srgbClr val="FF0000"/>
              </a:solidFill>
            </a:endParaRPr>
          </a:p>
          <a:p>
            <a:r>
              <a:rPr lang="ru-RU" b="1" dirty="0" err="1">
                <a:solidFill>
                  <a:prstClr val="black"/>
                </a:solidFill>
              </a:rPr>
              <a:t>Підставою</a:t>
            </a:r>
            <a:r>
              <a:rPr lang="ru-RU" b="1" dirty="0">
                <a:solidFill>
                  <a:prstClr val="black"/>
                </a:solidFill>
              </a:rPr>
              <a:t> для </a:t>
            </a:r>
            <a:r>
              <a:rPr lang="ru-RU" b="1" dirty="0" err="1">
                <a:solidFill>
                  <a:prstClr val="black"/>
                </a:solidFill>
              </a:rPr>
              <a:t>відмови</a:t>
            </a:r>
            <a:r>
              <a:rPr lang="ru-RU" b="1" dirty="0">
                <a:solidFill>
                  <a:prstClr val="black"/>
                </a:solidFill>
              </a:rPr>
              <a:t> страховика у </a:t>
            </a:r>
            <a:r>
              <a:rPr lang="ru-RU" b="1" dirty="0" err="1">
                <a:solidFill>
                  <a:prstClr val="black"/>
                </a:solidFill>
              </a:rPr>
              <a:t>здійсненні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виплат</a:t>
            </a:r>
            <a:r>
              <a:rPr lang="ru-RU" b="1" dirty="0">
                <a:solidFill>
                  <a:prstClr val="black"/>
                </a:solidFill>
              </a:rPr>
              <a:t> є</a:t>
            </a:r>
            <a:r>
              <a:rPr lang="ru-RU" b="1" dirty="0" smtClean="0">
                <a:solidFill>
                  <a:prstClr val="black"/>
                </a:solidFill>
              </a:rPr>
              <a:t>:</a:t>
            </a:r>
          </a:p>
          <a:p>
            <a:endParaRPr lang="ru-RU" sz="500" b="1" dirty="0">
              <a:solidFill>
                <a:prstClr val="black"/>
              </a:solidFill>
            </a:endParaRPr>
          </a:p>
          <a:p>
            <a:r>
              <a:rPr lang="ru-RU" sz="1600" dirty="0" smtClean="0">
                <a:solidFill>
                  <a:prstClr val="black"/>
                </a:solidFill>
              </a:rPr>
              <a:t>1</a:t>
            </a:r>
            <a:r>
              <a:rPr lang="ru-RU" sz="1600" b="1" dirty="0">
                <a:solidFill>
                  <a:prstClr val="black"/>
                </a:solidFill>
              </a:rPr>
              <a:t>) </a:t>
            </a:r>
            <a:r>
              <a:rPr lang="ru-RU" sz="1600" b="1" dirty="0" err="1">
                <a:solidFill>
                  <a:prstClr val="black"/>
                </a:solidFill>
              </a:rPr>
              <a:t>навмисні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дії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страхувальника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особи, на </a:t>
            </a:r>
            <a:r>
              <a:rPr lang="ru-RU" sz="1600" b="1" dirty="0" err="1">
                <a:solidFill>
                  <a:prstClr val="black"/>
                </a:solidFill>
              </a:rPr>
              <a:t>користь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якої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укладено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договір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спрямовані</a:t>
            </a:r>
            <a:r>
              <a:rPr lang="ru-RU" sz="1600" b="1" dirty="0">
                <a:solidFill>
                  <a:prstClr val="black"/>
                </a:solidFill>
              </a:rPr>
              <a:t> на </a:t>
            </a:r>
            <a:r>
              <a:rPr lang="ru-RU" sz="1600" b="1" dirty="0" err="1">
                <a:solidFill>
                  <a:prstClr val="black"/>
                </a:solidFill>
              </a:rPr>
              <a:t>настання</a:t>
            </a:r>
            <a:r>
              <a:rPr lang="ru-RU" sz="1600" b="1" dirty="0">
                <a:solidFill>
                  <a:prstClr val="black"/>
                </a:solidFill>
              </a:rPr>
              <a:t> страхового </a:t>
            </a:r>
            <a:r>
              <a:rPr lang="ru-RU" sz="1600" b="1" dirty="0" err="1">
                <a:solidFill>
                  <a:prstClr val="black"/>
                </a:solidFill>
              </a:rPr>
              <a:t>випадку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крім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дій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вчинених</a:t>
            </a:r>
            <a:r>
              <a:rPr lang="ru-RU" sz="1600" b="1" dirty="0">
                <a:solidFill>
                  <a:prstClr val="black"/>
                </a:solidFill>
              </a:rPr>
              <a:t> у </a:t>
            </a:r>
            <a:r>
              <a:rPr lang="ru-RU" sz="1600" b="1" dirty="0" err="1">
                <a:solidFill>
                  <a:prstClr val="black"/>
                </a:solidFill>
              </a:rPr>
              <a:t>стані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крайньої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необхідності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необхідної</a:t>
            </a:r>
            <a:r>
              <a:rPr lang="ru-RU" sz="1600" b="1" dirty="0">
                <a:solidFill>
                  <a:prstClr val="black"/>
                </a:solidFill>
              </a:rPr>
              <a:t> оборони,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випадків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визначених</a:t>
            </a:r>
            <a:r>
              <a:rPr lang="ru-RU" sz="1600" b="1" dirty="0">
                <a:solidFill>
                  <a:prstClr val="black"/>
                </a:solidFill>
              </a:rPr>
              <a:t> законом </a:t>
            </a:r>
            <a:r>
              <a:rPr lang="ru-RU" sz="1600" b="1" dirty="0" err="1">
                <a:solidFill>
                  <a:prstClr val="black"/>
                </a:solidFill>
              </a:rPr>
              <a:t>чи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міжнародними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звичаями</a:t>
            </a:r>
            <a:r>
              <a:rPr lang="ru-RU" sz="1600" b="1" dirty="0">
                <a:solidFill>
                  <a:prstClr val="black"/>
                </a:solidFill>
              </a:rPr>
              <a:t>;</a:t>
            </a:r>
          </a:p>
          <a:p>
            <a:endParaRPr lang="ru-RU" sz="500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srgbClr val="FF0000"/>
                </a:solidFill>
              </a:rPr>
              <a:t>2) </a:t>
            </a:r>
            <a:r>
              <a:rPr lang="ru-RU" sz="1600" b="1" dirty="0" err="1">
                <a:solidFill>
                  <a:srgbClr val="FF0000"/>
                </a:solidFill>
              </a:rPr>
              <a:t>вчинення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страхувальником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або</a:t>
            </a:r>
            <a:r>
              <a:rPr lang="ru-RU" sz="1600" b="1" dirty="0">
                <a:solidFill>
                  <a:srgbClr val="FF0000"/>
                </a:solidFill>
              </a:rPr>
              <a:t> особою, на </a:t>
            </a:r>
            <a:r>
              <a:rPr lang="ru-RU" sz="1600" b="1" dirty="0" err="1">
                <a:solidFill>
                  <a:srgbClr val="FF0000"/>
                </a:solidFill>
              </a:rPr>
              <a:t>користь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якої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укладено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договір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страхування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умисного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кримінального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правопорушення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що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призвело</a:t>
            </a:r>
            <a:r>
              <a:rPr lang="ru-RU" sz="1600" b="1" dirty="0">
                <a:solidFill>
                  <a:srgbClr val="FF0000"/>
                </a:solidFill>
              </a:rPr>
              <a:t> до </a:t>
            </a:r>
            <a:r>
              <a:rPr lang="ru-RU" sz="1600" b="1" dirty="0" err="1">
                <a:solidFill>
                  <a:srgbClr val="FF0000"/>
                </a:solidFill>
              </a:rPr>
              <a:t>настання</a:t>
            </a:r>
            <a:r>
              <a:rPr lang="ru-RU" sz="1600" b="1" dirty="0">
                <a:solidFill>
                  <a:srgbClr val="FF0000"/>
                </a:solidFill>
              </a:rPr>
              <a:t> страхового </a:t>
            </a:r>
            <a:r>
              <a:rPr lang="ru-RU" sz="1600" b="1" dirty="0" err="1">
                <a:solidFill>
                  <a:srgbClr val="FF0000"/>
                </a:solidFill>
              </a:rPr>
              <a:t>випадку</a:t>
            </a:r>
            <a:r>
              <a:rPr lang="ru-RU" sz="1600" b="1" dirty="0">
                <a:solidFill>
                  <a:srgbClr val="FF0000"/>
                </a:solidFill>
              </a:rPr>
              <a:t>;</a:t>
            </a:r>
          </a:p>
          <a:p>
            <a:endParaRPr lang="ru-RU" sz="500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prstClr val="black"/>
                </a:solidFill>
              </a:rPr>
              <a:t>3) </a:t>
            </a:r>
            <a:r>
              <a:rPr lang="ru-RU" sz="1600" b="1" dirty="0" err="1">
                <a:solidFill>
                  <a:prstClr val="black"/>
                </a:solidFill>
              </a:rPr>
              <a:t>подання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страхувальником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неправдивих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відомостей</a:t>
            </a:r>
            <a:r>
              <a:rPr lang="ru-RU" sz="1600" b="1" dirty="0">
                <a:solidFill>
                  <a:prstClr val="black"/>
                </a:solidFill>
              </a:rPr>
              <a:t> про </a:t>
            </a:r>
            <a:r>
              <a:rPr lang="ru-RU" sz="1600" b="1" dirty="0" err="1">
                <a:solidFill>
                  <a:prstClr val="black"/>
                </a:solidFill>
              </a:rPr>
              <a:t>об’єкт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обставини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що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мають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істотне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значення</a:t>
            </a:r>
            <a:r>
              <a:rPr lang="ru-RU" sz="1600" b="1" dirty="0">
                <a:solidFill>
                  <a:prstClr val="black"/>
                </a:solidFill>
              </a:rPr>
              <a:t> для </a:t>
            </a:r>
            <a:r>
              <a:rPr lang="ru-RU" sz="1600" b="1" dirty="0" err="1">
                <a:solidFill>
                  <a:prstClr val="black"/>
                </a:solidFill>
              </a:rPr>
              <a:t>оцінки</a:t>
            </a:r>
            <a:r>
              <a:rPr lang="ru-RU" sz="1600" b="1" dirty="0">
                <a:solidFill>
                  <a:prstClr val="black"/>
                </a:solidFill>
              </a:rPr>
              <a:t> страхового </a:t>
            </a:r>
            <a:r>
              <a:rPr lang="ru-RU" sz="1600" b="1" dirty="0" err="1">
                <a:solidFill>
                  <a:prstClr val="black"/>
                </a:solidFill>
              </a:rPr>
              <a:t>ризику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про факт </a:t>
            </a:r>
            <a:r>
              <a:rPr lang="ru-RU" sz="1600" b="1" dirty="0" err="1">
                <a:solidFill>
                  <a:prstClr val="black"/>
                </a:solidFill>
              </a:rPr>
              <a:t>настання</a:t>
            </a:r>
            <a:r>
              <a:rPr lang="ru-RU" sz="1600" b="1" dirty="0">
                <a:solidFill>
                  <a:prstClr val="black"/>
                </a:solidFill>
              </a:rPr>
              <a:t> страхового </a:t>
            </a:r>
            <a:r>
              <a:rPr lang="ru-RU" sz="1600" b="1" dirty="0" err="1">
                <a:solidFill>
                  <a:prstClr val="black"/>
                </a:solidFill>
              </a:rPr>
              <a:t>випадку</a:t>
            </a:r>
            <a:r>
              <a:rPr lang="ru-RU" sz="1600" b="1" dirty="0">
                <a:solidFill>
                  <a:prstClr val="black"/>
                </a:solidFill>
              </a:rPr>
              <a:t>;</a:t>
            </a:r>
          </a:p>
          <a:p>
            <a:endParaRPr lang="ru-RU" sz="500" b="1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srgbClr val="FF0000"/>
                </a:solidFill>
              </a:rPr>
              <a:t>4) </a:t>
            </a:r>
            <a:r>
              <a:rPr lang="ru-RU" sz="1600" b="1" dirty="0" err="1">
                <a:solidFill>
                  <a:srgbClr val="FF0000"/>
                </a:solidFill>
              </a:rPr>
              <a:t>одержання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страхувальником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повного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відшкодування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збитків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від</a:t>
            </a:r>
            <a:r>
              <a:rPr lang="ru-RU" sz="1600" b="1" dirty="0">
                <a:solidFill>
                  <a:srgbClr val="FF0000"/>
                </a:solidFill>
              </a:rPr>
              <a:t> особи, яка </a:t>
            </a:r>
            <a:r>
              <a:rPr lang="ru-RU" sz="1600" b="1" dirty="0" err="1">
                <a:solidFill>
                  <a:srgbClr val="FF0000"/>
                </a:solidFill>
              </a:rPr>
              <a:t>їх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заподіяла</a:t>
            </a:r>
            <a:r>
              <a:rPr lang="ru-RU" sz="1600" b="1" dirty="0">
                <a:solidFill>
                  <a:srgbClr val="FF0000"/>
                </a:solidFill>
              </a:rPr>
              <a:t>. </a:t>
            </a:r>
            <a:r>
              <a:rPr lang="ru-RU" sz="1600" b="1" dirty="0" err="1">
                <a:solidFill>
                  <a:srgbClr val="FF0000"/>
                </a:solidFill>
              </a:rPr>
              <a:t>Якщо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збиток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відшкодований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частково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страхова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виплата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здійснюється</a:t>
            </a:r>
            <a:r>
              <a:rPr lang="ru-RU" sz="1600" b="1" dirty="0">
                <a:solidFill>
                  <a:srgbClr val="FF0000"/>
                </a:solidFill>
              </a:rPr>
              <a:t> з </a:t>
            </a:r>
            <a:r>
              <a:rPr lang="ru-RU" sz="1600" b="1" dirty="0" err="1">
                <a:solidFill>
                  <a:srgbClr val="FF0000"/>
                </a:solidFill>
              </a:rPr>
              <a:t>вирахуванням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суми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отриманої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від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зазначеної</a:t>
            </a:r>
            <a:r>
              <a:rPr lang="ru-RU" sz="1600" b="1" dirty="0">
                <a:solidFill>
                  <a:srgbClr val="FF0000"/>
                </a:solidFill>
              </a:rPr>
              <a:t> особи як </a:t>
            </a:r>
            <a:r>
              <a:rPr lang="ru-RU" sz="1600" b="1" dirty="0" err="1">
                <a:solidFill>
                  <a:srgbClr val="FF0000"/>
                </a:solidFill>
              </a:rPr>
              <a:t>відшкодування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збитків</a:t>
            </a:r>
            <a:r>
              <a:rPr lang="ru-RU" sz="1600" b="1" dirty="0">
                <a:solidFill>
                  <a:srgbClr val="FF0000"/>
                </a:solidFill>
              </a:rPr>
              <a:t>;</a:t>
            </a:r>
          </a:p>
          <a:p>
            <a:endParaRPr lang="ru-RU" sz="500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prstClr val="black"/>
                </a:solidFill>
              </a:rPr>
              <a:t>5) </a:t>
            </a:r>
            <a:r>
              <a:rPr lang="ru-RU" sz="1600" b="1" dirty="0" err="1">
                <a:solidFill>
                  <a:prstClr val="black"/>
                </a:solidFill>
              </a:rPr>
              <a:t>несвоєчасне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повідомлення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страхувальником</a:t>
            </a:r>
            <a:r>
              <a:rPr lang="ru-RU" sz="1600" b="1" dirty="0">
                <a:solidFill>
                  <a:prstClr val="black"/>
                </a:solidFill>
              </a:rPr>
              <a:t> (особою, </a:t>
            </a:r>
            <a:r>
              <a:rPr lang="ru-RU" sz="1600" b="1" dirty="0" err="1">
                <a:solidFill>
                  <a:prstClr val="black"/>
                </a:solidFill>
              </a:rPr>
              <a:t>визначеною</a:t>
            </a:r>
            <a:r>
              <a:rPr lang="ru-RU" sz="1600" b="1" dirty="0">
                <a:solidFill>
                  <a:prstClr val="black"/>
                </a:solidFill>
              </a:rPr>
              <a:t> у </a:t>
            </a:r>
            <a:r>
              <a:rPr lang="ru-RU" sz="1600" b="1" dirty="0" err="1">
                <a:solidFill>
                  <a:prstClr val="black"/>
                </a:solidFill>
              </a:rPr>
              <a:t>договорі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законодавством</a:t>
            </a:r>
            <a:r>
              <a:rPr lang="ru-RU" sz="1600" b="1" dirty="0">
                <a:solidFill>
                  <a:prstClr val="black"/>
                </a:solidFill>
              </a:rPr>
              <a:t>) про </a:t>
            </a:r>
            <a:r>
              <a:rPr lang="ru-RU" sz="1600" b="1" dirty="0" err="1">
                <a:solidFill>
                  <a:prstClr val="black"/>
                </a:solidFill>
              </a:rPr>
              <a:t>настання</a:t>
            </a:r>
            <a:r>
              <a:rPr lang="ru-RU" sz="1600" b="1" dirty="0">
                <a:solidFill>
                  <a:prstClr val="black"/>
                </a:solidFill>
              </a:rPr>
              <a:t> страхового </a:t>
            </a:r>
            <a:r>
              <a:rPr lang="ru-RU" sz="1600" b="1" dirty="0" err="1">
                <a:solidFill>
                  <a:prstClr val="black"/>
                </a:solidFill>
              </a:rPr>
              <a:t>випадку</a:t>
            </a:r>
            <a:r>
              <a:rPr lang="ru-RU" sz="1600" b="1" dirty="0">
                <a:solidFill>
                  <a:prstClr val="black"/>
                </a:solidFill>
              </a:rPr>
              <a:t> без </a:t>
            </a:r>
            <a:r>
              <a:rPr lang="ru-RU" sz="1600" b="1" dirty="0" err="1">
                <a:solidFill>
                  <a:prstClr val="black"/>
                </a:solidFill>
              </a:rPr>
              <a:t>поважних</a:t>
            </a:r>
            <a:r>
              <a:rPr lang="ru-RU" sz="1600" b="1" dirty="0">
                <a:solidFill>
                  <a:prstClr val="black"/>
                </a:solidFill>
              </a:rPr>
              <a:t> причин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невиконання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інших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обов’язків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визначених</a:t>
            </a:r>
            <a:r>
              <a:rPr lang="ru-RU" sz="1600" b="1" dirty="0">
                <a:solidFill>
                  <a:prstClr val="black"/>
                </a:solidFill>
              </a:rPr>
              <a:t> договором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законодавством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якщо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це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призвело</a:t>
            </a:r>
            <a:r>
              <a:rPr lang="ru-RU" sz="1600" b="1" dirty="0">
                <a:solidFill>
                  <a:prstClr val="black"/>
                </a:solidFill>
              </a:rPr>
              <a:t> до </a:t>
            </a:r>
            <a:r>
              <a:rPr lang="ru-RU" sz="1600" b="1" dirty="0" err="1">
                <a:solidFill>
                  <a:prstClr val="black"/>
                </a:solidFill>
              </a:rPr>
              <a:t>неможливості</a:t>
            </a:r>
            <a:r>
              <a:rPr lang="ru-RU" sz="1600" b="1" dirty="0">
                <a:solidFill>
                  <a:prstClr val="black"/>
                </a:solidFill>
              </a:rPr>
              <a:t> страховика </a:t>
            </a:r>
            <a:r>
              <a:rPr lang="ru-RU" sz="1600" b="1" dirty="0" err="1">
                <a:solidFill>
                  <a:prstClr val="black"/>
                </a:solidFill>
              </a:rPr>
              <a:t>встановити</a:t>
            </a:r>
            <a:r>
              <a:rPr lang="ru-RU" sz="1600" b="1" dirty="0">
                <a:solidFill>
                  <a:prstClr val="black"/>
                </a:solidFill>
              </a:rPr>
              <a:t> факт, причини та </a:t>
            </a:r>
            <a:r>
              <a:rPr lang="ru-RU" sz="1600" b="1" dirty="0" err="1">
                <a:solidFill>
                  <a:prstClr val="black"/>
                </a:solidFill>
              </a:rPr>
              <a:t>обставини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настання</a:t>
            </a:r>
            <a:r>
              <a:rPr lang="ru-RU" sz="1600" b="1" dirty="0">
                <a:solidFill>
                  <a:prstClr val="black"/>
                </a:solidFill>
              </a:rPr>
              <a:t> страхового </a:t>
            </a:r>
            <a:r>
              <a:rPr lang="ru-RU" sz="1600" b="1" dirty="0" err="1">
                <a:solidFill>
                  <a:prstClr val="black"/>
                </a:solidFill>
              </a:rPr>
              <a:t>випадку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розмір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заподіяної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шкоди</a:t>
            </a:r>
            <a:r>
              <a:rPr lang="ru-RU" sz="1600" b="1" dirty="0">
                <a:solidFill>
                  <a:prstClr val="black"/>
                </a:solidFill>
              </a:rPr>
              <a:t> (</a:t>
            </a:r>
            <a:r>
              <a:rPr lang="ru-RU" sz="1600" b="1" dirty="0" err="1">
                <a:solidFill>
                  <a:prstClr val="black"/>
                </a:solidFill>
              </a:rPr>
              <a:t>збитків</a:t>
            </a:r>
            <a:r>
              <a:rPr lang="ru-RU" sz="1600" b="1" dirty="0">
                <a:solidFill>
                  <a:prstClr val="black"/>
                </a:solidFill>
              </a:rPr>
              <a:t>);</a:t>
            </a:r>
          </a:p>
          <a:p>
            <a:endParaRPr lang="ru-RU" sz="500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srgbClr val="FF0000"/>
                </a:solidFill>
              </a:rPr>
              <a:t>6) </a:t>
            </a:r>
            <a:r>
              <a:rPr lang="ru-RU" sz="1600" b="1" dirty="0" err="1">
                <a:solidFill>
                  <a:srgbClr val="FF0000"/>
                </a:solidFill>
              </a:rPr>
              <a:t>наявність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обставин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які</a:t>
            </a:r>
            <a:r>
              <a:rPr lang="ru-RU" sz="1600" b="1" dirty="0">
                <a:solidFill>
                  <a:srgbClr val="FF0000"/>
                </a:solidFill>
              </a:rPr>
              <a:t> є </a:t>
            </a:r>
            <a:r>
              <a:rPr lang="ru-RU" sz="1600" b="1" dirty="0" err="1">
                <a:solidFill>
                  <a:srgbClr val="FF0000"/>
                </a:solidFill>
              </a:rPr>
              <a:t>винятками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із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страхових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випадків</a:t>
            </a:r>
            <a:r>
              <a:rPr lang="ru-RU" sz="1600" b="1" dirty="0">
                <a:solidFill>
                  <a:srgbClr val="FF0000"/>
                </a:solidFill>
              </a:rPr>
              <a:t> та </a:t>
            </a:r>
            <a:r>
              <a:rPr lang="ru-RU" sz="1600" b="1" dirty="0" err="1">
                <a:solidFill>
                  <a:srgbClr val="FF0000"/>
                </a:solidFill>
              </a:rPr>
              <a:t>обмеженнями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страхування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передбаченими</a:t>
            </a:r>
            <a:r>
              <a:rPr lang="ru-RU" sz="1600" b="1" dirty="0">
                <a:solidFill>
                  <a:srgbClr val="FF0000"/>
                </a:solidFill>
              </a:rPr>
              <a:t> договором </a:t>
            </a:r>
            <a:r>
              <a:rPr lang="ru-RU" sz="1600" b="1" dirty="0" err="1">
                <a:solidFill>
                  <a:srgbClr val="FF0000"/>
                </a:solidFill>
              </a:rPr>
              <a:t>страхування</a:t>
            </a:r>
            <a:r>
              <a:rPr lang="ru-RU" sz="1600" b="1" dirty="0">
                <a:solidFill>
                  <a:srgbClr val="FF0000"/>
                </a:solidFill>
              </a:rPr>
              <a:t>;</a:t>
            </a:r>
          </a:p>
          <a:p>
            <a:endParaRPr lang="ru-RU" sz="500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prstClr val="black"/>
                </a:solidFill>
              </a:rPr>
              <a:t>7) </a:t>
            </a:r>
            <a:r>
              <a:rPr lang="ru-RU" sz="1600" b="1" dirty="0" err="1">
                <a:solidFill>
                  <a:prstClr val="black"/>
                </a:solidFill>
              </a:rPr>
              <a:t>наявність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інших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підстав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встановлених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законодавством</a:t>
            </a:r>
            <a:r>
              <a:rPr lang="ru-RU" sz="1600" b="1" dirty="0">
                <a:solidFill>
                  <a:prstClr val="black"/>
                </a:solidFill>
              </a:rPr>
              <a:t>, у тому </a:t>
            </a:r>
            <a:r>
              <a:rPr lang="ru-RU" sz="1600" b="1" dirty="0" err="1">
                <a:solidFill>
                  <a:prstClr val="black"/>
                </a:solidFill>
              </a:rPr>
              <a:t>числі</a:t>
            </a:r>
            <a:r>
              <a:rPr lang="ru-RU" sz="1600" b="1" dirty="0">
                <a:solidFill>
                  <a:prstClr val="black"/>
                </a:solidFill>
              </a:rPr>
              <a:t> для </a:t>
            </a:r>
            <a:r>
              <a:rPr lang="ru-RU" sz="1600" b="1" dirty="0" err="1">
                <a:solidFill>
                  <a:prstClr val="black"/>
                </a:solidFill>
              </a:rPr>
              <a:t>договорів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обов’язковість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укладення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яких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визначена</a:t>
            </a:r>
            <a:r>
              <a:rPr lang="ru-RU" sz="1600" b="1" dirty="0">
                <a:solidFill>
                  <a:prstClr val="black"/>
                </a:solidFill>
              </a:rPr>
              <a:t> законом.</a:t>
            </a:r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7165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23144" y="771216"/>
            <a:ext cx="9459712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b="1" dirty="0" smtClean="0">
                <a:solidFill>
                  <a:srgbClr val="FF0000"/>
                </a:solidFill>
              </a:rPr>
              <a:t>ВІДМОВА ВІД ДОГОВОРУ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000" b="1" dirty="0" err="1" smtClean="0">
                <a:solidFill>
                  <a:prstClr val="black"/>
                </a:solidFill>
              </a:rPr>
              <a:t>Страхувальник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має</a:t>
            </a:r>
            <a:r>
              <a:rPr lang="ru-RU" sz="2000" b="1" dirty="0">
                <a:solidFill>
                  <a:prstClr val="black"/>
                </a:solidFill>
              </a:rPr>
              <a:t> право </a:t>
            </a:r>
            <a:r>
              <a:rPr lang="ru-RU" sz="2000" b="1" dirty="0" err="1">
                <a:solidFill>
                  <a:prstClr val="black"/>
                </a:solidFill>
              </a:rPr>
              <a:t>протягом</a:t>
            </a:r>
            <a:r>
              <a:rPr lang="ru-RU" sz="2000" b="1" dirty="0">
                <a:solidFill>
                  <a:prstClr val="black"/>
                </a:solidFill>
              </a:rPr>
              <a:t> 30 </a:t>
            </a:r>
            <a:r>
              <a:rPr lang="ru-RU" sz="2000" b="1" dirty="0" err="1">
                <a:solidFill>
                  <a:prstClr val="black"/>
                </a:solidFill>
              </a:rPr>
              <a:t>календарних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днів</a:t>
            </a:r>
            <a:r>
              <a:rPr lang="ru-RU" sz="2000" b="1" dirty="0">
                <a:solidFill>
                  <a:prstClr val="black"/>
                </a:solidFill>
              </a:rPr>
              <a:t> з дня </a:t>
            </a:r>
            <a:r>
              <a:rPr lang="ru-RU" sz="2000" b="1" dirty="0" err="1">
                <a:solidFill>
                  <a:prstClr val="black"/>
                </a:solidFill>
              </a:rPr>
              <a:t>укладення</a:t>
            </a:r>
            <a:r>
              <a:rPr lang="ru-RU" sz="2000" b="1" dirty="0">
                <a:solidFill>
                  <a:prstClr val="black"/>
                </a:solidFill>
              </a:rPr>
              <a:t> договору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відмовитися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</a:t>
            </a:r>
            <a:r>
              <a:rPr lang="ru-RU" sz="2000" b="1" dirty="0">
                <a:solidFill>
                  <a:prstClr val="black"/>
                </a:solidFill>
              </a:rPr>
              <a:t> такого договору без </a:t>
            </a:r>
            <a:r>
              <a:rPr lang="ru-RU" sz="2000" b="1" dirty="0" err="1">
                <a:solidFill>
                  <a:prstClr val="black"/>
                </a:solidFill>
              </a:rPr>
              <a:t>пояснення</a:t>
            </a:r>
            <a:r>
              <a:rPr lang="ru-RU" sz="2000" b="1" dirty="0">
                <a:solidFill>
                  <a:prstClr val="black"/>
                </a:solidFill>
              </a:rPr>
              <a:t> причин, </a:t>
            </a:r>
            <a:r>
              <a:rPr lang="ru-RU" sz="2000" b="1" dirty="0" err="1">
                <a:solidFill>
                  <a:prstClr val="black"/>
                </a:solidFill>
              </a:rPr>
              <a:t>крім</a:t>
            </a:r>
            <a:r>
              <a:rPr lang="ru-RU" sz="2000" b="1" dirty="0">
                <a:solidFill>
                  <a:prstClr val="black"/>
                </a:solidFill>
              </a:rPr>
              <a:t>: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>
                <a:solidFill>
                  <a:prstClr val="black"/>
                </a:solidFill>
              </a:rPr>
              <a:t>1) </a:t>
            </a:r>
            <a:r>
              <a:rPr lang="ru-RU" sz="2000" b="1" dirty="0" err="1">
                <a:solidFill>
                  <a:prstClr val="black"/>
                </a:solidFill>
              </a:rPr>
              <a:t>договорів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, строк </a:t>
            </a:r>
            <a:r>
              <a:rPr lang="ru-RU" sz="2000" b="1" dirty="0" err="1">
                <a:solidFill>
                  <a:prstClr val="black"/>
                </a:solidFill>
              </a:rPr>
              <a:t>дії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яких</a:t>
            </a:r>
            <a:r>
              <a:rPr lang="ru-RU" sz="2000" b="1" dirty="0">
                <a:solidFill>
                  <a:prstClr val="black"/>
                </a:solidFill>
              </a:rPr>
              <a:t> становить </a:t>
            </a:r>
            <a:r>
              <a:rPr lang="ru-RU" sz="2000" b="1" dirty="0" err="1">
                <a:solidFill>
                  <a:prstClr val="black"/>
                </a:solidFill>
              </a:rPr>
              <a:t>менше</a:t>
            </a:r>
            <a:r>
              <a:rPr lang="ru-RU" sz="2000" b="1" dirty="0">
                <a:solidFill>
                  <a:prstClr val="black"/>
                </a:solidFill>
              </a:rPr>
              <a:t>  30 </a:t>
            </a:r>
            <a:r>
              <a:rPr lang="ru-RU" sz="2000" b="1" dirty="0" err="1">
                <a:solidFill>
                  <a:prstClr val="black"/>
                </a:solidFill>
              </a:rPr>
              <a:t>календарних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днів</a:t>
            </a:r>
            <a:r>
              <a:rPr lang="ru-RU" sz="2000" b="1" dirty="0">
                <a:solidFill>
                  <a:prstClr val="black"/>
                </a:solidFill>
              </a:rPr>
              <a:t>;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>
                <a:solidFill>
                  <a:prstClr val="black"/>
                </a:solidFill>
              </a:rPr>
              <a:t>2) </a:t>
            </a:r>
            <a:r>
              <a:rPr lang="ru-RU" sz="2000" b="1" dirty="0" err="1">
                <a:solidFill>
                  <a:prstClr val="black"/>
                </a:solidFill>
              </a:rPr>
              <a:t>випадків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якщо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повідомлено</a:t>
            </a:r>
            <a:r>
              <a:rPr lang="ru-RU" sz="2000" b="1" dirty="0">
                <a:solidFill>
                  <a:prstClr val="black"/>
                </a:solidFill>
              </a:rPr>
              <a:t> про </a:t>
            </a:r>
            <a:r>
              <a:rPr lang="ru-RU" sz="2000" b="1" dirty="0" err="1">
                <a:solidFill>
                  <a:prstClr val="black"/>
                </a:solidFill>
              </a:rPr>
              <a:t>настання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події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що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має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ознаки</a:t>
            </a:r>
            <a:r>
              <a:rPr lang="ru-RU" sz="2000" b="1" dirty="0">
                <a:solidFill>
                  <a:prstClr val="black"/>
                </a:solidFill>
              </a:rPr>
              <a:t> страхового </a:t>
            </a:r>
            <a:r>
              <a:rPr lang="ru-RU" sz="2000" b="1" dirty="0" err="1">
                <a:solidFill>
                  <a:prstClr val="black"/>
                </a:solidFill>
              </a:rPr>
              <a:t>випадку</a:t>
            </a:r>
            <a:r>
              <a:rPr lang="ru-RU" sz="2000" b="1" dirty="0">
                <a:solidFill>
                  <a:prstClr val="black"/>
                </a:solidFill>
              </a:rPr>
              <a:t>, за </a:t>
            </a:r>
            <a:r>
              <a:rPr lang="ru-RU" sz="2000" b="1" dirty="0" err="1">
                <a:solidFill>
                  <a:prstClr val="black"/>
                </a:solidFill>
              </a:rPr>
              <a:t>цим</a:t>
            </a:r>
            <a:r>
              <a:rPr lang="ru-RU" sz="2000" b="1" dirty="0">
                <a:solidFill>
                  <a:prstClr val="black"/>
                </a:solidFill>
              </a:rPr>
              <a:t> договором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;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 smtClean="0">
                <a:solidFill>
                  <a:prstClr val="black"/>
                </a:solidFill>
              </a:rPr>
              <a:t>3) </a:t>
            </a:r>
            <a:r>
              <a:rPr lang="ru-RU" sz="2000" b="1" dirty="0" err="1">
                <a:solidFill>
                  <a:prstClr val="black"/>
                </a:solidFill>
              </a:rPr>
              <a:t>договорів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обов’язкового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цивільно-правової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відповідальності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наземних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транспортних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засобів</a:t>
            </a:r>
            <a:r>
              <a:rPr lang="ru-RU" sz="2000" b="1" dirty="0" smtClean="0">
                <a:solidFill>
                  <a:prstClr val="black"/>
                </a:solidFill>
              </a:rPr>
              <a:t>.</a:t>
            </a:r>
          </a:p>
          <a:p>
            <a:endParaRPr lang="ru-RU" sz="2000" b="1" dirty="0" smtClean="0">
              <a:solidFill>
                <a:prstClr val="black"/>
              </a:solidFill>
            </a:endParaRPr>
          </a:p>
          <a:p>
            <a:r>
              <a:rPr lang="ru-RU" sz="2000" b="1" dirty="0"/>
              <a:t>Про </a:t>
            </a:r>
            <a:r>
              <a:rPr lang="ru-RU" sz="2000" b="1" dirty="0" err="1"/>
              <a:t>намір</a:t>
            </a:r>
            <a:r>
              <a:rPr lang="ru-RU" sz="2000" b="1" dirty="0"/>
              <a:t> </a:t>
            </a:r>
            <a:r>
              <a:rPr lang="ru-RU" sz="2000" b="1" dirty="0" err="1"/>
              <a:t>відмовитися</a:t>
            </a:r>
            <a:r>
              <a:rPr lang="ru-RU" sz="2000" b="1" dirty="0"/>
              <a:t> </a:t>
            </a:r>
            <a:r>
              <a:rPr lang="ru-RU" sz="2000" b="1" dirty="0" err="1"/>
              <a:t>від</a:t>
            </a:r>
            <a:r>
              <a:rPr lang="ru-RU" sz="2000" b="1" dirty="0"/>
              <a:t> договору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страхувальник</a:t>
            </a:r>
            <a:r>
              <a:rPr lang="ru-RU" sz="2000" b="1" dirty="0"/>
              <a:t> </a:t>
            </a:r>
            <a:r>
              <a:rPr lang="ru-RU" sz="2000" b="1" dirty="0" err="1"/>
              <a:t>повідомляє</a:t>
            </a:r>
            <a:r>
              <a:rPr lang="ru-RU" sz="2000" b="1" dirty="0"/>
              <a:t> страховика у </a:t>
            </a:r>
            <a:r>
              <a:rPr lang="ru-RU" sz="2000" b="1" dirty="0" err="1"/>
              <a:t>письмовій</a:t>
            </a:r>
            <a:r>
              <a:rPr lang="ru-RU" sz="2000" b="1" dirty="0"/>
              <a:t> (</a:t>
            </a:r>
            <a:r>
              <a:rPr lang="ru-RU" sz="2000" b="1" dirty="0" err="1"/>
              <a:t>електронній</a:t>
            </a:r>
            <a:r>
              <a:rPr lang="ru-RU" sz="2000" b="1" dirty="0"/>
              <a:t>) </a:t>
            </a:r>
            <a:r>
              <a:rPr lang="ru-RU" sz="2000" b="1" dirty="0" err="1"/>
              <a:t>формі</a:t>
            </a:r>
            <a:r>
              <a:rPr lang="ru-RU" sz="2000" b="1" dirty="0" smtClean="0"/>
              <a:t>.</a:t>
            </a:r>
          </a:p>
          <a:p>
            <a:endParaRPr lang="ru-RU" sz="2000" b="1" dirty="0"/>
          </a:p>
          <a:p>
            <a:r>
              <a:rPr lang="ru-RU" sz="2000" b="1" dirty="0" smtClean="0"/>
              <a:t>Страховик </a:t>
            </a:r>
            <a:r>
              <a:rPr lang="ru-RU" sz="2000" b="1" dirty="0" err="1"/>
              <a:t>зобов’язаний</a:t>
            </a:r>
            <a:r>
              <a:rPr lang="ru-RU" sz="2000" b="1" dirty="0"/>
              <a:t> </a:t>
            </a:r>
            <a:r>
              <a:rPr lang="ru-RU" sz="2000" b="1" dirty="0" err="1"/>
              <a:t>повернути</a:t>
            </a:r>
            <a:r>
              <a:rPr lang="ru-RU" sz="2000" b="1" dirty="0"/>
              <a:t> </a:t>
            </a:r>
            <a:r>
              <a:rPr lang="ru-RU" sz="2000" b="1" dirty="0" err="1"/>
              <a:t>страхувальнику</a:t>
            </a:r>
            <a:r>
              <a:rPr lang="ru-RU" sz="2000" b="1" dirty="0"/>
              <a:t> </a:t>
            </a:r>
            <a:r>
              <a:rPr lang="ru-RU" sz="2000" b="1" dirty="0" err="1"/>
              <a:t>сплачену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r>
              <a:rPr lang="ru-RU" sz="2000" b="1" dirty="0" err="1" smtClean="0"/>
              <a:t>страхову</a:t>
            </a:r>
            <a:r>
              <a:rPr lang="ru-RU" sz="2000" b="1" dirty="0" smtClean="0"/>
              <a:t> </a:t>
            </a:r>
            <a:r>
              <a:rPr lang="ru-RU" sz="2000" b="1" dirty="0" err="1"/>
              <a:t>премію</a:t>
            </a:r>
            <a:r>
              <a:rPr lang="ru-RU" sz="2000" b="1" dirty="0"/>
              <a:t> </a:t>
            </a:r>
            <a:r>
              <a:rPr lang="ru-RU" sz="2000" b="1" dirty="0" err="1"/>
              <a:t>повністю</a:t>
            </a:r>
            <a:r>
              <a:rPr lang="ru-RU" sz="2000" b="1" dirty="0"/>
              <a:t>, за </a:t>
            </a:r>
            <a:r>
              <a:rPr lang="ru-RU" sz="2000" b="1" dirty="0" err="1"/>
              <a:t>умови</a:t>
            </a:r>
            <a:r>
              <a:rPr lang="ru-RU" sz="2000" b="1" dirty="0"/>
              <a:t>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протягом</a:t>
            </a:r>
            <a:r>
              <a:rPr lang="ru-RU" sz="2000" b="1" dirty="0"/>
              <a:t> </a:t>
            </a:r>
            <a:r>
              <a:rPr lang="ru-RU" sz="2000" b="1" dirty="0" err="1"/>
              <a:t>цього</a:t>
            </a:r>
            <a:r>
              <a:rPr lang="ru-RU" sz="2000" b="1" dirty="0"/>
              <a:t> </a:t>
            </a:r>
            <a:r>
              <a:rPr lang="ru-RU" sz="2000" b="1" dirty="0" err="1"/>
              <a:t>періоду</a:t>
            </a:r>
            <a:r>
              <a:rPr lang="ru-RU" sz="2000" b="1" dirty="0"/>
              <a:t> </a:t>
            </a:r>
            <a:endParaRPr lang="ru-RU" sz="2000" b="1" dirty="0" smtClean="0"/>
          </a:p>
          <a:p>
            <a:r>
              <a:rPr lang="ru-RU" sz="2000" b="1" dirty="0" smtClean="0"/>
              <a:t>не </a:t>
            </a:r>
            <a:r>
              <a:rPr lang="ru-RU" sz="2000" b="1" dirty="0" err="1"/>
              <a:t>відбулася</a:t>
            </a:r>
            <a:r>
              <a:rPr lang="ru-RU" sz="2000" b="1" dirty="0"/>
              <a:t> </a:t>
            </a:r>
            <a:r>
              <a:rPr lang="ru-RU" sz="2000" b="1" dirty="0" err="1"/>
              <a:t>подія</a:t>
            </a:r>
            <a:r>
              <a:rPr lang="ru-RU" sz="2000" b="1" dirty="0"/>
              <a:t>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має</a:t>
            </a:r>
            <a:r>
              <a:rPr lang="ru-RU" sz="2000" b="1" dirty="0"/>
              <a:t> </a:t>
            </a:r>
            <a:r>
              <a:rPr lang="ru-RU" sz="2000" b="1" dirty="0" err="1"/>
              <a:t>ознаки</a:t>
            </a:r>
            <a:r>
              <a:rPr lang="ru-RU" sz="2000" b="1" dirty="0"/>
              <a:t> страхового </a:t>
            </a:r>
            <a:r>
              <a:rPr lang="ru-RU" sz="2000" b="1" dirty="0" err="1"/>
              <a:t>випадку</a:t>
            </a:r>
            <a:r>
              <a:rPr lang="ru-RU" sz="2000" b="1" dirty="0"/>
              <a:t>.</a:t>
            </a:r>
          </a:p>
          <a:p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2720" y="4942188"/>
            <a:ext cx="1023072" cy="1747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2619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F61898C-CE2E-4A20-B963-02BE8DD533FB}"/>
              </a:ext>
            </a:extLst>
          </p:cNvPr>
          <p:cNvSpPr txBox="1"/>
          <p:nvPr/>
        </p:nvSpPr>
        <p:spPr>
          <a:xfrm>
            <a:off x="488504" y="866462"/>
            <a:ext cx="892899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Ліцензія на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вхідного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перестрахування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обраними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(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межах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відповідного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класу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надає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право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приймати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перестрахування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(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межах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відповідного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класу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такій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передавати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перестрахування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(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межах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відповідного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класу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вихідна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ретроцесія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652BCE99-0997-4086-A34B-0DB74C9D1BE2}"/>
              </a:ext>
            </a:extLst>
          </p:cNvPr>
          <p:cNvSpPr txBox="1"/>
          <p:nvPr/>
        </p:nvSpPr>
        <p:spPr>
          <a:xfrm>
            <a:off x="463000" y="2707501"/>
            <a:ext cx="8784976" cy="33445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</a:pP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не може одночасно мати ліцензію на здійснення діяльності з прямого страхування та/або вхідного перестрахування за класами страхування іншого, ніж страхування життя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та за класами страхування життя, </a:t>
            </a:r>
            <a:r>
              <a:rPr lang="uk-UA" sz="18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крім таких випадків 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Страховик, який отримав ліцензію на здійснення діяльності з прямого страхування та/або вхідного перестрахування виключно за </a:t>
            </a:r>
            <a:r>
              <a:rPr lang="uk-UA" sz="1800" b="0" i="0" u="none" strike="noStrike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класами страхування 1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та/або </a:t>
            </a:r>
            <a:r>
              <a:rPr lang="uk-UA" sz="1800" b="0" i="0" u="none" strike="noStrike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2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може отримати ліцензію на здійснення діяльності з прямого страхування та/або вхідного перестрахування за класами страхування життя;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Страховик, який отримав ліцензію на здійснення діяльності з прямого страхування та/або вхідного перестрахування за класами страхування життя, може отримати ліцензію на здійснення діяльності з прямого страхування та/або вхідного перестрахування за </a:t>
            </a:r>
            <a:r>
              <a:rPr lang="uk-UA" sz="1800" b="0" i="0" u="none" strike="noStrike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класами страхування 1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та/або </a:t>
            </a:r>
            <a:r>
              <a:rPr lang="uk-UA" sz="1800" b="0" i="0" u="none" strike="noStrike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2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0B199AB8-FD99-4BB2-AFD5-6A2B5A5ABA15}"/>
              </a:ext>
            </a:extLst>
          </p:cNvPr>
          <p:cNvSpPr txBox="1"/>
          <p:nvPr/>
        </p:nvSpPr>
        <p:spPr>
          <a:xfrm>
            <a:off x="200472" y="471653"/>
            <a:ext cx="4968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Ліцензування </a:t>
            </a:r>
            <a:r>
              <a:rPr lang="ru-RU" b="1" dirty="0" err="1"/>
              <a:t>діяльності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страхування</a:t>
            </a:r>
          </a:p>
        </p:txBody>
      </p:sp>
    </p:spTree>
    <p:extLst>
      <p:ext uri="{BB962C8B-B14F-4D97-AF65-F5344CB8AC3E}">
        <p14:creationId xmlns:p14="http://schemas.microsoft.com/office/powerpoint/2010/main" val="330419994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5969" y="1916832"/>
            <a:ext cx="1463675" cy="315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223144" y="764704"/>
            <a:ext cx="7996037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ТАЄМНИЦЯ </a:t>
            </a:r>
            <a:r>
              <a:rPr lang="ru-RU" sz="2400" b="1" dirty="0" smtClean="0">
                <a:solidFill>
                  <a:srgbClr val="FF0000"/>
                </a:solidFill>
              </a:rPr>
              <a:t>СТРАХУВАННЯ</a:t>
            </a: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pPr algn="just"/>
            <a:r>
              <a:rPr lang="ru-RU" sz="2400" dirty="0" smtClean="0">
                <a:solidFill>
                  <a:prstClr val="black"/>
                </a:solidFill>
              </a:rPr>
              <a:t>       </a:t>
            </a:r>
            <a:r>
              <a:rPr lang="ru-RU" sz="2000" dirty="0" smtClean="0">
                <a:solidFill>
                  <a:prstClr val="black"/>
                </a:solidFill>
              </a:rPr>
              <a:t>Страховику </a:t>
            </a:r>
            <a:r>
              <a:rPr lang="ru-RU" sz="2000" dirty="0">
                <a:solidFill>
                  <a:prstClr val="black"/>
                </a:solidFill>
              </a:rPr>
              <a:t>заборонено </a:t>
            </a:r>
            <a:r>
              <a:rPr lang="ru-RU" sz="2000" dirty="0" err="1">
                <a:solidFill>
                  <a:prstClr val="black"/>
                </a:solidFill>
              </a:rPr>
              <a:t>розкривати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інформацію</a:t>
            </a:r>
            <a:r>
              <a:rPr lang="ru-RU" sz="2000" dirty="0">
                <a:solidFill>
                  <a:prstClr val="black"/>
                </a:solidFill>
              </a:rPr>
              <a:t> про </a:t>
            </a:r>
            <a:r>
              <a:rPr lang="ru-RU" sz="2000" dirty="0" err="1">
                <a:solidFill>
                  <a:prstClr val="black"/>
                </a:solidFill>
              </a:rPr>
              <a:t>надання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послуги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із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визначену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відповідно</a:t>
            </a:r>
            <a:r>
              <a:rPr lang="ru-RU" sz="2000" dirty="0">
                <a:solidFill>
                  <a:prstClr val="black"/>
                </a:solidFill>
              </a:rPr>
              <a:t> до </a:t>
            </a:r>
            <a:r>
              <a:rPr lang="ru-RU" sz="2000" u="sng" dirty="0" smtClean="0">
                <a:solidFill>
                  <a:prstClr val="black"/>
                </a:solidFill>
              </a:rPr>
              <a:t>Закону </a:t>
            </a:r>
            <a:r>
              <a:rPr lang="ru-RU" sz="2000" u="sng" dirty="0" err="1" smtClean="0">
                <a:solidFill>
                  <a:prstClr val="black"/>
                </a:solidFill>
              </a:rPr>
              <a:t>України</a:t>
            </a:r>
            <a:r>
              <a:rPr lang="ru-RU" sz="2000" dirty="0">
                <a:solidFill>
                  <a:prstClr val="black"/>
                </a:solidFill>
              </a:rPr>
              <a:t> "Про </a:t>
            </a:r>
            <a:r>
              <a:rPr lang="ru-RU" sz="2000" dirty="0" err="1">
                <a:solidFill>
                  <a:prstClr val="black"/>
                </a:solidFill>
              </a:rPr>
              <a:t>фінансові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послуги</a:t>
            </a:r>
            <a:r>
              <a:rPr lang="ru-RU" sz="2000" dirty="0">
                <a:solidFill>
                  <a:prstClr val="black"/>
                </a:solidFill>
              </a:rPr>
              <a:t> та </a:t>
            </a:r>
            <a:r>
              <a:rPr lang="ru-RU" sz="2000" dirty="0" err="1">
                <a:solidFill>
                  <a:prstClr val="black"/>
                </a:solidFill>
              </a:rPr>
              <a:t>фінансові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компанії</a:t>
            </a:r>
            <a:r>
              <a:rPr lang="ru-RU" sz="2000" dirty="0">
                <a:solidFill>
                  <a:prstClr val="black"/>
                </a:solidFill>
              </a:rPr>
              <a:t>" (</a:t>
            </a:r>
            <a:r>
              <a:rPr lang="ru-RU" sz="2000" dirty="0" err="1">
                <a:solidFill>
                  <a:prstClr val="black"/>
                </a:solidFill>
              </a:rPr>
              <a:t>далі</a:t>
            </a:r>
            <a:r>
              <a:rPr lang="ru-RU" sz="2000" dirty="0">
                <a:solidFill>
                  <a:prstClr val="black"/>
                </a:solidFill>
              </a:rPr>
              <a:t> - </a:t>
            </a:r>
            <a:r>
              <a:rPr lang="ru-RU" sz="2000" dirty="0" err="1">
                <a:solidFill>
                  <a:prstClr val="black"/>
                </a:solidFill>
              </a:rPr>
              <a:t>таємниця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), </a:t>
            </a:r>
            <a:r>
              <a:rPr lang="ru-RU" sz="2000" dirty="0" err="1">
                <a:solidFill>
                  <a:prstClr val="black"/>
                </a:solidFill>
              </a:rPr>
              <a:t>якщо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відповідно</a:t>
            </a:r>
            <a:r>
              <a:rPr lang="ru-RU" sz="2000" dirty="0">
                <a:solidFill>
                  <a:prstClr val="black"/>
                </a:solidFill>
              </a:rPr>
              <a:t> до </a:t>
            </a:r>
            <a:r>
              <a:rPr lang="ru-RU" sz="2000" dirty="0" err="1">
                <a:solidFill>
                  <a:prstClr val="black"/>
                </a:solidFill>
              </a:rPr>
              <a:t>законодавства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України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він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зобов’язаний</a:t>
            </a:r>
            <a:r>
              <a:rPr lang="ru-RU" sz="2000" dirty="0">
                <a:solidFill>
                  <a:prstClr val="black"/>
                </a:solidFill>
              </a:rPr>
              <a:t> не </a:t>
            </a:r>
            <a:r>
              <a:rPr lang="ru-RU" sz="2000" dirty="0" err="1">
                <a:solidFill>
                  <a:prstClr val="black"/>
                </a:solidFill>
              </a:rPr>
              <a:t>розголошувати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таку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інформацію</a:t>
            </a:r>
            <a:r>
              <a:rPr lang="ru-RU" sz="2000" dirty="0">
                <a:solidFill>
                  <a:prstClr val="black"/>
                </a:solidFill>
              </a:rPr>
              <a:t>. </a:t>
            </a:r>
            <a:endParaRPr lang="ru-RU" sz="2000" dirty="0" smtClean="0">
              <a:solidFill>
                <a:prstClr val="black"/>
              </a:solidFill>
            </a:endParaRPr>
          </a:p>
          <a:p>
            <a:pPr algn="just"/>
            <a:r>
              <a:rPr lang="ru-RU" sz="2000" dirty="0" smtClean="0">
                <a:solidFill>
                  <a:prstClr val="black"/>
                </a:solidFill>
              </a:rPr>
              <a:t>       Страховик</a:t>
            </a:r>
            <a:r>
              <a:rPr lang="ru-RU" sz="2000" dirty="0">
                <a:solidFill>
                  <a:prstClr val="black"/>
                </a:solidFill>
              </a:rPr>
              <a:t>, особи, </a:t>
            </a:r>
            <a:r>
              <a:rPr lang="ru-RU" sz="2000" dirty="0" err="1">
                <a:solidFill>
                  <a:prstClr val="black"/>
                </a:solidFill>
              </a:rPr>
              <a:t>які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входять</a:t>
            </a:r>
            <a:r>
              <a:rPr lang="ru-RU" sz="2000" dirty="0">
                <a:solidFill>
                  <a:prstClr val="black"/>
                </a:solidFill>
              </a:rPr>
              <a:t> до складу </a:t>
            </a:r>
            <a:r>
              <a:rPr lang="ru-RU" sz="2000" dirty="0" err="1">
                <a:solidFill>
                  <a:prstClr val="black"/>
                </a:solidFill>
              </a:rPr>
              <a:t>органів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управління</a:t>
            </a:r>
            <a:r>
              <a:rPr lang="ru-RU" sz="2000" dirty="0">
                <a:solidFill>
                  <a:prstClr val="black"/>
                </a:solidFill>
              </a:rPr>
              <a:t> та контролю страховика, </a:t>
            </a:r>
            <a:r>
              <a:rPr lang="ru-RU" sz="2000" dirty="0" err="1">
                <a:solidFill>
                  <a:prstClr val="black"/>
                </a:solidFill>
              </a:rPr>
              <a:t>аудитори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відповідальні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актуарії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інші</a:t>
            </a:r>
            <a:r>
              <a:rPr lang="ru-RU" sz="2000" dirty="0">
                <a:solidFill>
                  <a:prstClr val="black"/>
                </a:solidFill>
              </a:rPr>
              <a:t> особи, </a:t>
            </a:r>
            <a:r>
              <a:rPr lang="ru-RU" sz="2000" dirty="0" err="1">
                <a:solidFill>
                  <a:prstClr val="black"/>
                </a:solidFill>
              </a:rPr>
              <a:t>які</a:t>
            </a:r>
            <a:r>
              <a:rPr lang="ru-RU" sz="2000" dirty="0">
                <a:solidFill>
                  <a:prstClr val="black"/>
                </a:solidFill>
              </a:rPr>
              <a:t> є </a:t>
            </a:r>
            <a:r>
              <a:rPr lang="ru-RU" sz="2000" dirty="0" err="1">
                <a:solidFill>
                  <a:prstClr val="black"/>
                </a:solidFill>
              </a:rPr>
              <a:t>працівниками</a:t>
            </a:r>
            <a:r>
              <a:rPr lang="ru-RU" sz="2000" dirty="0">
                <a:solidFill>
                  <a:prstClr val="black"/>
                </a:solidFill>
              </a:rPr>
              <a:t> страховика, </a:t>
            </a:r>
            <a:r>
              <a:rPr lang="ru-RU" sz="2000" dirty="0" err="1">
                <a:solidFill>
                  <a:prstClr val="black"/>
                </a:solidFill>
              </a:rPr>
              <a:t>страхові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посередники</a:t>
            </a:r>
            <a:r>
              <a:rPr lang="ru-RU" sz="2000" dirty="0">
                <a:solidFill>
                  <a:prstClr val="black"/>
                </a:solidFill>
              </a:rPr>
              <a:t> та </a:t>
            </a:r>
            <a:r>
              <a:rPr lang="ru-RU" sz="2000" dirty="0" err="1">
                <a:solidFill>
                  <a:prstClr val="black"/>
                </a:solidFill>
              </a:rPr>
              <a:t>їх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працівники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зобов’язані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зберігати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таємницю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.</a:t>
            </a:r>
          </a:p>
          <a:p>
            <a:pPr algn="just"/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smtClean="0">
                <a:solidFill>
                  <a:prstClr val="black"/>
                </a:solidFill>
              </a:rPr>
              <a:t>      </a:t>
            </a:r>
            <a:r>
              <a:rPr lang="ru-RU" sz="2000" dirty="0" err="1" smtClean="0">
                <a:solidFill>
                  <a:prstClr val="black"/>
                </a:solidFill>
              </a:rPr>
              <a:t>Усі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керівники</a:t>
            </a:r>
            <a:r>
              <a:rPr lang="ru-RU" sz="2000" dirty="0">
                <a:solidFill>
                  <a:prstClr val="black"/>
                </a:solidFill>
              </a:rPr>
              <a:t> та/</a:t>
            </a:r>
            <a:r>
              <a:rPr lang="ru-RU" sz="2000" dirty="0" err="1">
                <a:solidFill>
                  <a:prstClr val="black"/>
                </a:solidFill>
              </a:rPr>
              <a:t>або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працівники</a:t>
            </a:r>
            <a:r>
              <a:rPr lang="ru-RU" sz="2000" dirty="0">
                <a:solidFill>
                  <a:prstClr val="black"/>
                </a:solidFill>
              </a:rPr>
              <a:t> страховика при </a:t>
            </a:r>
            <a:r>
              <a:rPr lang="ru-RU" sz="2000" dirty="0" err="1">
                <a:solidFill>
                  <a:prstClr val="black"/>
                </a:solidFill>
              </a:rPr>
              <a:t>вступі</a:t>
            </a:r>
            <a:r>
              <a:rPr lang="ru-RU" sz="2000" dirty="0">
                <a:solidFill>
                  <a:prstClr val="black"/>
                </a:solidFill>
              </a:rPr>
              <a:t> на посаду </a:t>
            </a:r>
            <a:r>
              <a:rPr lang="ru-RU" sz="2000" dirty="0" err="1">
                <a:solidFill>
                  <a:prstClr val="black"/>
                </a:solidFill>
              </a:rPr>
              <a:t>підписують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зобов’язання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щодо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збереження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таємниці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.</a:t>
            </a:r>
          </a:p>
          <a:p>
            <a:pPr algn="just"/>
            <a:r>
              <a:rPr lang="ru-RU" sz="2000" dirty="0" smtClean="0">
                <a:solidFill>
                  <a:prstClr val="black"/>
                </a:solidFill>
              </a:rPr>
              <a:t>       </a:t>
            </a:r>
            <a:r>
              <a:rPr lang="ru-RU" sz="2000" dirty="0" err="1" smtClean="0">
                <a:solidFill>
                  <a:prstClr val="black"/>
                </a:solidFill>
              </a:rPr>
              <a:t>Ця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вимога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поширюється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також</a:t>
            </a:r>
            <a:r>
              <a:rPr lang="ru-RU" sz="2000" dirty="0">
                <a:solidFill>
                  <a:prstClr val="black"/>
                </a:solidFill>
              </a:rPr>
              <a:t> на </a:t>
            </a:r>
            <a:r>
              <a:rPr lang="ru-RU" sz="2000" dirty="0" err="1">
                <a:solidFill>
                  <a:prstClr val="black"/>
                </a:solidFill>
              </a:rPr>
              <a:t>страхових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посередників</a:t>
            </a:r>
            <a:r>
              <a:rPr lang="ru-RU" sz="2000" dirty="0">
                <a:solidFill>
                  <a:prstClr val="black"/>
                </a:solidFill>
              </a:rPr>
              <a:t> та </a:t>
            </a:r>
            <a:r>
              <a:rPr lang="ru-RU" sz="2000" dirty="0" err="1">
                <a:solidFill>
                  <a:prstClr val="black"/>
                </a:solidFill>
              </a:rPr>
              <a:t>їх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працівників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інших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осіб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яким</a:t>
            </a:r>
            <a:r>
              <a:rPr lang="ru-RU" sz="2000" dirty="0">
                <a:solidFill>
                  <a:prstClr val="black"/>
                </a:solidFill>
              </a:rPr>
              <a:t> страховик </a:t>
            </a:r>
            <a:r>
              <a:rPr lang="ru-RU" sz="2000" dirty="0" err="1">
                <a:solidFill>
                  <a:prstClr val="black"/>
                </a:solidFill>
              </a:rPr>
              <a:t>доручив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виконання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частини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діяльності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із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400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8762675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xmlns="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8">
            <a:extLst>
              <a:ext uri="{FF2B5EF4-FFF2-40B4-BE49-F238E27FC236}">
                <a16:creationId xmlns:a16="http://schemas.microsoft.com/office/drawing/2014/main" xmlns="" id="{6AD4AEB4-D71D-4800-B17E-7A02B22C511F}"/>
              </a:ext>
            </a:extLst>
          </p:cNvPr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9">
            <a:extLst>
              <a:ext uri="{FF2B5EF4-FFF2-40B4-BE49-F238E27FC236}">
                <a16:creationId xmlns:a16="http://schemas.microsoft.com/office/drawing/2014/main" xmlns="" id="{98138455-856E-4014-A4BB-00C41D10A37E}"/>
              </a:ext>
            </a:extLst>
          </p:cNvPr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10">
            <a:extLst>
              <a:ext uri="{FF2B5EF4-FFF2-40B4-BE49-F238E27FC236}">
                <a16:creationId xmlns:a16="http://schemas.microsoft.com/office/drawing/2014/main" xmlns="" id="{A5160DA9-0D39-4154-A975-FD1B0B27FE15}"/>
              </a:ext>
            </a:extLst>
          </p:cNvPr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xmlns="" id="{0D4A041B-7984-43E2-891E-04195B6B1674}"/>
              </a:ext>
            </a:extLst>
          </p:cNvPr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F57280C-2284-43A6-8F4D-AD245F052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3284" y="980728"/>
            <a:ext cx="2597119" cy="21108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050A1D4-54D1-4E95-AFC6-E534ECA7A86A}"/>
              </a:ext>
            </a:extLst>
          </p:cNvPr>
          <p:cNvSpPr txBox="1"/>
          <p:nvPr/>
        </p:nvSpPr>
        <p:spPr>
          <a:xfrm>
            <a:off x="200472" y="457718"/>
            <a:ext cx="57606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b="1" dirty="0"/>
              <a:t>Класи страхування</a:t>
            </a:r>
            <a:endParaRPr lang="uk-UA" sz="1800" b="0" i="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F70D1F2-5B78-4541-A0A6-8016152CF3FC}"/>
              </a:ext>
            </a:extLst>
          </p:cNvPr>
          <p:cNvSpPr txBox="1"/>
          <p:nvPr/>
        </p:nvSpPr>
        <p:spPr>
          <a:xfrm>
            <a:off x="272480" y="827050"/>
            <a:ext cx="619268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До </a:t>
            </a:r>
            <a:r>
              <a:rPr lang="ru-RU" b="1" dirty="0" err="1"/>
              <a:t>класів</a:t>
            </a:r>
            <a:r>
              <a:rPr lang="ru-RU" b="1" dirty="0"/>
              <a:t> страхування </a:t>
            </a:r>
            <a:r>
              <a:rPr lang="ru-RU" b="1" dirty="0" err="1"/>
              <a:t>іншого</a:t>
            </a:r>
            <a:r>
              <a:rPr lang="ru-RU" b="1" dirty="0"/>
              <a:t>, </a:t>
            </a:r>
            <a:r>
              <a:rPr lang="ru-RU" b="1" dirty="0" err="1"/>
              <a:t>ніж</a:t>
            </a:r>
            <a:r>
              <a:rPr lang="ru-RU" b="1" dirty="0"/>
              <a:t> страхування </a:t>
            </a:r>
            <a:r>
              <a:rPr lang="ru-RU" b="1" dirty="0" err="1"/>
              <a:t>життя</a:t>
            </a:r>
            <a:r>
              <a:rPr lang="ru-RU" b="1" dirty="0"/>
              <a:t>, належать 18 </a:t>
            </a:r>
            <a:r>
              <a:rPr lang="ru-RU" b="1" dirty="0" err="1"/>
              <a:t>класів</a:t>
            </a:r>
            <a:r>
              <a:rPr lang="ru-RU" b="1" dirty="0"/>
              <a:t>, а </a:t>
            </a:r>
            <a:r>
              <a:rPr lang="ru-RU" b="1" dirty="0" err="1"/>
              <a:t>саме</a:t>
            </a:r>
            <a:r>
              <a:rPr lang="ru-RU" b="1" dirty="0"/>
              <a:t>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1 - страхування від </a:t>
            </a:r>
            <a:r>
              <a:rPr lang="ru-RU" dirty="0" err="1"/>
              <a:t>нещасного</a:t>
            </a:r>
            <a:r>
              <a:rPr lang="ru-RU" dirty="0"/>
              <a:t> </a:t>
            </a:r>
            <a:r>
              <a:rPr lang="ru-RU" dirty="0" err="1"/>
              <a:t>випадку</a:t>
            </a:r>
            <a:r>
              <a:rPr lang="ru-RU" dirty="0"/>
              <a:t> (у тому </a:t>
            </a:r>
            <a:r>
              <a:rPr lang="ru-RU" dirty="0" err="1"/>
              <a:t>числі</a:t>
            </a:r>
            <a:r>
              <a:rPr lang="ru-RU" dirty="0"/>
              <a:t>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виробничої</a:t>
            </a:r>
            <a:r>
              <a:rPr lang="ru-RU" dirty="0"/>
              <a:t> </a:t>
            </a:r>
            <a:r>
              <a:rPr lang="ru-RU" dirty="0" err="1"/>
              <a:t>травми</a:t>
            </a:r>
            <a:r>
              <a:rPr lang="ru-RU" dirty="0"/>
              <a:t> та </a:t>
            </a:r>
            <a:r>
              <a:rPr lang="ru-RU" dirty="0" err="1"/>
              <a:t>професійного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2 - страхування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медичне</a:t>
            </a:r>
            <a:r>
              <a:rPr lang="ru-RU" dirty="0"/>
              <a:t> страхування);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3 - страхування </a:t>
            </a:r>
            <a:r>
              <a:rPr lang="ru-RU" dirty="0" err="1"/>
              <a:t>наземних</a:t>
            </a:r>
            <a:r>
              <a:rPr lang="ru-RU" dirty="0"/>
              <a:t> </a:t>
            </a:r>
            <a:r>
              <a:rPr lang="ru-RU" dirty="0" err="1"/>
              <a:t>транспортних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(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залізничного</a:t>
            </a:r>
            <a:r>
              <a:rPr lang="ru-RU" dirty="0"/>
              <a:t> </a:t>
            </a:r>
            <a:r>
              <a:rPr lang="ru-RU" dirty="0" err="1"/>
              <a:t>рухомого</a:t>
            </a:r>
            <a:r>
              <a:rPr lang="ru-RU" dirty="0"/>
              <a:t> складу);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64424245-38F3-456D-9102-663B289E0ED7}"/>
              </a:ext>
            </a:extLst>
          </p:cNvPr>
          <p:cNvSpPr txBox="1"/>
          <p:nvPr/>
        </p:nvSpPr>
        <p:spPr>
          <a:xfrm>
            <a:off x="254454" y="3412373"/>
            <a:ext cx="914501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4 - страхування </a:t>
            </a:r>
            <a:r>
              <a:rPr lang="ru-RU" dirty="0" err="1"/>
              <a:t>залізничного</a:t>
            </a:r>
            <a:r>
              <a:rPr lang="ru-RU" dirty="0"/>
              <a:t> </a:t>
            </a:r>
            <a:r>
              <a:rPr lang="ru-RU" dirty="0" err="1"/>
              <a:t>рухомого</a:t>
            </a:r>
            <a:r>
              <a:rPr lang="ru-RU" dirty="0"/>
              <a:t> складу;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5 - страхування </a:t>
            </a:r>
            <a:r>
              <a:rPr lang="ru-RU" dirty="0" err="1"/>
              <a:t>повітряних</a:t>
            </a:r>
            <a:r>
              <a:rPr lang="ru-RU" dirty="0"/>
              <a:t> суден;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6 - страхування </a:t>
            </a:r>
            <a:r>
              <a:rPr lang="ru-RU" dirty="0" err="1"/>
              <a:t>водних</a:t>
            </a:r>
            <a:r>
              <a:rPr lang="ru-RU" dirty="0"/>
              <a:t> суден (</a:t>
            </a:r>
            <a:r>
              <a:rPr lang="ru-RU" dirty="0" err="1"/>
              <a:t>морських</a:t>
            </a:r>
            <a:r>
              <a:rPr lang="ru-RU" dirty="0"/>
              <a:t> суден, суден </a:t>
            </a:r>
            <a:r>
              <a:rPr lang="ru-RU" dirty="0" err="1"/>
              <a:t>внутрішнього</a:t>
            </a:r>
            <a:r>
              <a:rPr lang="ru-RU" dirty="0"/>
              <a:t> </a:t>
            </a:r>
            <a:r>
              <a:rPr lang="ru-RU" dirty="0" err="1"/>
              <a:t>плавання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самохідних</a:t>
            </a:r>
            <a:r>
              <a:rPr lang="ru-RU" dirty="0"/>
              <a:t> чи </a:t>
            </a:r>
            <a:r>
              <a:rPr lang="ru-RU" dirty="0" err="1"/>
              <a:t>несамохідних</a:t>
            </a:r>
            <a:r>
              <a:rPr lang="ru-RU" dirty="0"/>
              <a:t> плавучих </a:t>
            </a:r>
            <a:r>
              <a:rPr lang="ru-RU" dirty="0" err="1"/>
              <a:t>споруд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7 - страхування майна, </a:t>
            </a:r>
            <a:r>
              <a:rPr lang="ru-RU" dirty="0" err="1"/>
              <a:t>що</a:t>
            </a:r>
            <a:r>
              <a:rPr lang="ru-RU" dirty="0"/>
              <a:t> перевозиться (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вантаж</a:t>
            </a:r>
            <a:r>
              <a:rPr lang="ru-RU" dirty="0"/>
              <a:t>, багаж (</a:t>
            </a:r>
            <a:r>
              <a:rPr lang="ru-RU" dirty="0" err="1"/>
              <a:t>вантажобагаж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8 - страхування майна від </a:t>
            </a:r>
            <a:r>
              <a:rPr lang="ru-RU" dirty="0" err="1"/>
              <a:t>вогню</a:t>
            </a:r>
            <a:r>
              <a:rPr lang="ru-RU" dirty="0"/>
              <a:t> та </a:t>
            </a:r>
            <a:r>
              <a:rPr lang="ru-RU" dirty="0" err="1"/>
              <a:t>небезпечного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природних</a:t>
            </a:r>
            <a:r>
              <a:rPr lang="ru-RU" dirty="0"/>
              <a:t> </a:t>
            </a:r>
            <a:r>
              <a:rPr lang="ru-RU" dirty="0" err="1"/>
              <a:t>явищ</a:t>
            </a:r>
            <a:r>
              <a:rPr lang="ru-RU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9 - страхування майна від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/>
              <a:t>заподіяної</a:t>
            </a:r>
            <a:r>
              <a:rPr lang="ru-RU" dirty="0"/>
              <a:t> градом, морозом, </a:t>
            </a:r>
            <a:r>
              <a:rPr lang="ru-RU" dirty="0" err="1"/>
              <a:t>іншими</a:t>
            </a:r>
            <a:r>
              <a:rPr lang="ru-RU" dirty="0"/>
              <a:t> </a:t>
            </a:r>
            <a:r>
              <a:rPr lang="ru-RU" dirty="0" err="1"/>
              <a:t>подіями</a:t>
            </a:r>
            <a:r>
              <a:rPr lang="ru-RU" dirty="0"/>
              <a:t> (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крадіжку</a:t>
            </a:r>
            <a:r>
              <a:rPr lang="ru-RU" dirty="0"/>
              <a:t>, </a:t>
            </a:r>
            <a:r>
              <a:rPr lang="ru-RU" dirty="0" err="1"/>
              <a:t>розбій</a:t>
            </a:r>
            <a:r>
              <a:rPr lang="ru-RU" dirty="0"/>
              <a:t>, </a:t>
            </a:r>
            <a:r>
              <a:rPr lang="ru-RU" dirty="0" err="1"/>
              <a:t>грабіж</a:t>
            </a:r>
            <a:r>
              <a:rPr lang="ru-RU" dirty="0"/>
              <a:t>, </a:t>
            </a:r>
            <a:r>
              <a:rPr lang="ru-RU" dirty="0" err="1"/>
              <a:t>умисне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/</a:t>
            </a:r>
            <a:r>
              <a:rPr lang="ru-RU" dirty="0" err="1"/>
              <a:t>знищення</a:t>
            </a:r>
            <a:r>
              <a:rPr lang="ru-RU" dirty="0"/>
              <a:t> майна), 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подій</a:t>
            </a:r>
            <a:r>
              <a:rPr lang="ru-RU" dirty="0"/>
              <a:t>, </a:t>
            </a:r>
            <a:r>
              <a:rPr lang="ru-RU" dirty="0" err="1"/>
              <a:t>визначених</a:t>
            </a:r>
            <a:r>
              <a:rPr lang="ru-RU" dirty="0"/>
              <a:t> у </a:t>
            </a:r>
            <a:r>
              <a:rPr lang="ru-RU" dirty="0" err="1"/>
              <a:t>класі</a:t>
            </a:r>
            <a:r>
              <a:rPr lang="ru-RU" dirty="0"/>
              <a:t> 8;</a:t>
            </a:r>
          </a:p>
        </p:txBody>
      </p:sp>
    </p:spTree>
    <p:extLst>
      <p:ext uri="{BB962C8B-B14F-4D97-AF65-F5344CB8AC3E}">
        <p14:creationId xmlns:p14="http://schemas.microsoft.com/office/powerpoint/2010/main" val="363722199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EB20CFD-50B7-433F-AA07-0D3085013A46}"/>
              </a:ext>
            </a:extLst>
          </p:cNvPr>
          <p:cNvSpPr txBox="1"/>
          <p:nvPr/>
        </p:nvSpPr>
        <p:spPr>
          <a:xfrm>
            <a:off x="776536" y="999098"/>
            <a:ext cx="669674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10 - страхування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наземного транспортного </a:t>
            </a:r>
            <a:r>
              <a:rPr lang="ru-RU" dirty="0" err="1"/>
              <a:t>засобу</a:t>
            </a:r>
            <a:r>
              <a:rPr lang="ru-RU" dirty="0"/>
              <a:t>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11 - страхування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повітряного</a:t>
            </a:r>
            <a:r>
              <a:rPr lang="ru-RU" dirty="0"/>
              <a:t> судна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12 - страхування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водного судна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 smtClean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13 -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іншої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(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визначеної</a:t>
            </a:r>
            <a:r>
              <a:rPr lang="ru-RU" dirty="0"/>
              <a:t> у </a:t>
            </a:r>
            <a:r>
              <a:rPr lang="ru-RU" dirty="0" err="1"/>
              <a:t>класах</a:t>
            </a:r>
            <a:r>
              <a:rPr lang="ru-RU" dirty="0"/>
              <a:t> 10, 11, 12);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14 -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кредитів</a:t>
            </a:r>
            <a:r>
              <a:rPr lang="ru-RU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15 - </a:t>
            </a:r>
            <a:r>
              <a:rPr lang="ru-RU" dirty="0" err="1"/>
              <a:t>страхування</a:t>
            </a:r>
            <a:r>
              <a:rPr lang="ru-RU" dirty="0"/>
              <a:t> поруки (</a:t>
            </a:r>
            <a:r>
              <a:rPr lang="ru-RU" dirty="0" err="1"/>
              <a:t>гарантії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16 -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 (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визначених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14, 15);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17 -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судових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r>
              <a:rPr lang="ru-RU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18 -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r>
              <a:rPr lang="ru-RU" dirty="0"/>
              <a:t>, </a:t>
            </a:r>
            <a:r>
              <a:rPr lang="ru-RU" dirty="0" err="1"/>
              <a:t>пов’язаних</a:t>
            </a:r>
            <a:r>
              <a:rPr lang="ru-RU" dirty="0"/>
              <a:t> з </a:t>
            </a:r>
            <a:r>
              <a:rPr lang="ru-RU" dirty="0" err="1"/>
              <a:t>наданням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(</a:t>
            </a:r>
            <a:r>
              <a:rPr lang="ru-RU" dirty="0" err="1"/>
              <a:t>асистанс</a:t>
            </a:r>
            <a:r>
              <a:rPr lang="ru-RU" dirty="0"/>
              <a:t>) особам,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потрапили</a:t>
            </a:r>
            <a:r>
              <a:rPr lang="ru-RU" dirty="0"/>
              <a:t> у </a:t>
            </a:r>
            <a:r>
              <a:rPr lang="ru-RU" dirty="0" err="1"/>
              <a:t>скрутне</a:t>
            </a:r>
            <a:r>
              <a:rPr lang="ru-RU" dirty="0"/>
              <a:t> становище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подорожі</a:t>
            </a:r>
            <a:r>
              <a:rPr lang="ru-RU" dirty="0"/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9E87658-8863-4204-8767-AD7ADA32E2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9322"/>
            <a:ext cx="9906000" cy="6445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B3808C2-058F-424B-BCA6-109BBD6D6F36}"/>
              </a:ext>
            </a:extLst>
          </p:cNvPr>
          <p:cNvSpPr txBox="1"/>
          <p:nvPr/>
        </p:nvSpPr>
        <p:spPr>
          <a:xfrm>
            <a:off x="416496" y="513546"/>
            <a:ext cx="8208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До </a:t>
            </a:r>
            <a:r>
              <a:rPr lang="ru-RU" b="1" dirty="0" err="1"/>
              <a:t>класів</a:t>
            </a:r>
            <a:r>
              <a:rPr lang="ru-RU" b="1" dirty="0"/>
              <a:t> страхування </a:t>
            </a:r>
            <a:r>
              <a:rPr lang="ru-RU" b="1" dirty="0" err="1"/>
              <a:t>іншого</a:t>
            </a:r>
            <a:r>
              <a:rPr lang="ru-RU" b="1" dirty="0"/>
              <a:t>, </a:t>
            </a:r>
            <a:r>
              <a:rPr lang="ru-RU" b="1" dirty="0" err="1"/>
              <a:t>ніж</a:t>
            </a:r>
            <a:r>
              <a:rPr lang="ru-RU" b="1" dirty="0"/>
              <a:t> страхування </a:t>
            </a:r>
            <a:r>
              <a:rPr lang="ru-RU" b="1" dirty="0" err="1"/>
              <a:t>життя</a:t>
            </a:r>
            <a:r>
              <a:rPr lang="ru-RU" b="1" dirty="0"/>
              <a:t>, належать </a:t>
            </a:r>
            <a:r>
              <a:rPr lang="ru-RU" b="1" dirty="0" err="1"/>
              <a:t>також</a:t>
            </a:r>
            <a:r>
              <a:rPr lang="ru-RU" b="1" dirty="0"/>
              <a:t>: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1212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800" b="1" i="1" dirty="0">
                <a:cs typeface="Times New Roman" pitchFamily="18" charset="0"/>
              </a:rPr>
              <a:t>(багатоканальний)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F61898C-CE2E-4A20-B963-02BE8DD533FB}"/>
              </a:ext>
            </a:extLst>
          </p:cNvPr>
          <p:cNvSpPr txBox="1"/>
          <p:nvPr/>
        </p:nvSpPr>
        <p:spPr>
          <a:xfrm>
            <a:off x="488504" y="1052736"/>
            <a:ext cx="8928992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отримав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ліцензію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прямого страхування та/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вхідного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перестрахування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класами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без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включених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1 та/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здійснювати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допоміжних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таких умов: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допоміжні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стосуються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об’єкта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застрахованого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ризиком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допоміжні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ризиком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належить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страхування,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ліцензію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допоміжні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страхуються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самим договором страхування,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страхується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основний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допоміжних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передбачено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планом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поданим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Регулятора для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A0A40E3-2996-40C2-81D3-567359BF2E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50" y="436023"/>
            <a:ext cx="5023539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790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632520" y="828168"/>
            <a:ext cx="8424936" cy="5868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Страховик 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урахуванням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обмежень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встановлених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Законом «Про страхування»,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має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право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звернутися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до Регулятора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із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заявою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про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включення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або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виключення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до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ліцензії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розширення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або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звуження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обсягу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ліцензії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</a:t>
            </a:r>
            <a:r>
              <a:rPr lang="uk-UA" sz="18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права на здійснення:</a:t>
            </a:r>
            <a:endParaRPr lang="ru-RU" sz="1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ü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Прямого страхування за обраними класами страхування (ризиками в межах відповідного класу) - страховику, якому видано ліцензію на здійснення діяльності лише з вхідного перестрахування;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ü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Прямого страхування за класами страхування (ризиками в межах відповідного класу), що є додатковими до вже зазначених у чинній ліцензії, - страховику, якому видано ліцензію на здійснення діяльності з прямого страхування;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ü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Вхідного перестрахування за обраними класами страхування (ризиками в межах відповідного класу) - страховику, якому видано ліцензію на здійснення діяльності лише з прямого страхування, з урахуванням положень </a:t>
            </a:r>
            <a:r>
              <a:rPr lang="uk-UA" sz="1800" b="0" i="0" u="none" strike="noStrike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абзацу першого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частини п’ятої статті 11 Закону «Про страхування»;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ü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Вхідного перестрахування за класами страхування (ризиками в межах відповідного класу), що є додатковими до вже зазначених у чинній ліцензії, - страховику, якому видано ліцензію на здійснення діяльності з вхідного перестрахування.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73BEF49-FFAA-4313-B9B5-74370F65AB85}"/>
              </a:ext>
            </a:extLst>
          </p:cNvPr>
          <p:cNvSpPr txBox="1"/>
          <p:nvPr/>
        </p:nvSpPr>
        <p:spPr>
          <a:xfrm>
            <a:off x="200472" y="471653"/>
            <a:ext cx="4968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Ліцензування </a:t>
            </a:r>
            <a:r>
              <a:rPr lang="ru-RU" b="1" dirty="0" err="1"/>
              <a:t>діяльності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страхування</a:t>
            </a:r>
          </a:p>
        </p:txBody>
      </p:sp>
    </p:spTree>
    <p:extLst>
      <p:ext uri="{BB962C8B-B14F-4D97-AF65-F5344CB8AC3E}">
        <p14:creationId xmlns:p14="http://schemas.microsoft.com/office/powerpoint/2010/main" val="3530455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632520" y="828168"/>
            <a:ext cx="8424936" cy="62786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Загальні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вимоги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до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системи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управління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страховика</a:t>
            </a:r>
          </a:p>
          <a:p>
            <a:pPr marL="0" marR="0" lvl="0" indent="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1. Страховик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зобов’язаний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мати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ефективну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систему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управління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організовану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урахуванням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розміру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особливостей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страховика,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його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плану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характеру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обсягів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страхових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послуг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які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він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надає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профілю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ризику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значимості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страховика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фінансової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групи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до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якої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він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входить.</a:t>
            </a:r>
          </a:p>
          <a:p>
            <a:pPr marL="0" marR="0" lvl="0" indent="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2. Система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управління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страховика повинна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відповідати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вимогам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щодо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прозорості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організаційної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структури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чітким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розподілом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обов’язків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повноважень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органів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управління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та контролю;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ефективності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системи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внутрішнього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контролю (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сукупність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заходів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управління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ризиками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контролю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дотриманням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норм (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комплаєнс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),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внутрішнього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аудиту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актуарної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функції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)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відповідно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до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вимог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цього Закону, у тому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числі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у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разі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передачі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таких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функцій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на аутсорсинг;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належного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рівня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системи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стримувань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противаг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забезпечення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колективної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придатності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колегіальних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органів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управління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страховика (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наглядової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ради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виконавчого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органу);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відповідності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керівників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страховика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інших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осіб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визначених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цим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Законом,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кваліфікаційним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вимогам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високого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рівня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корпоративної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культури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73BEF49-FFAA-4313-B9B5-74370F65AB85}"/>
              </a:ext>
            </a:extLst>
          </p:cNvPr>
          <p:cNvSpPr txBox="1"/>
          <p:nvPr/>
        </p:nvSpPr>
        <p:spPr>
          <a:xfrm>
            <a:off x="200472" y="471653"/>
            <a:ext cx="4968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СИСТЕМА УПРАВЛІННЯ СТРАХОВИКА</a:t>
            </a:r>
          </a:p>
        </p:txBody>
      </p:sp>
    </p:spTree>
    <p:extLst>
      <p:ext uri="{BB962C8B-B14F-4D97-AF65-F5344CB8AC3E}">
        <p14:creationId xmlns:p14="http://schemas.microsoft.com/office/powerpoint/2010/main" val="72252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xmlns="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2F44E5D-968C-44D9-914D-884845164AA0}"/>
              </a:ext>
            </a:extLst>
          </p:cNvPr>
          <p:cNvSpPr txBox="1"/>
          <p:nvPr/>
        </p:nvSpPr>
        <p:spPr>
          <a:xfrm>
            <a:off x="632520" y="828168"/>
            <a:ext cx="8424936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</a:pP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Регулятор визначає вимоги до системи управління страховика та здійснює контроль за їх дотриманням у порядку, визначеному нормативно-правовими актами Регулятора.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</a:pP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системи внутрішнього контролю страховика, системи управління ризиками, контролю за дотриманням норм (</a:t>
            </a:r>
            <a:r>
              <a:rPr lang="uk-UA" sz="1800" b="1" i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внутрішнього аудиту та </a:t>
            </a:r>
            <a:r>
              <a:rPr lang="uk-UA" sz="1800" b="1" i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актуарної</a:t>
            </a: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функції встановлюються нормативно-правовими актами Регулятора.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</a:pP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Наглядова рада страховика створює постійно діючі підрозділи з управління ризиками, контролю за дотриманням норм (</a:t>
            </a:r>
            <a:r>
              <a:rPr lang="uk-UA" sz="1800" b="1" i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та внутрішнього аудиту і забезпечує незалежне виконання ними функцій шляхом: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підпорядкування підрозділів з управління ризиками, контролю за дотриманням норм (</a:t>
            </a:r>
            <a:r>
              <a:rPr lang="uk-UA" sz="1800" b="0" i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та внутрішнього аудиту наглядовій раді страховика;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звітування підрозділів з управління ризиками, контролю за дотриманням норм (</a:t>
            </a:r>
            <a:r>
              <a:rPr lang="uk-UA" sz="1800" b="0" i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та внутрішнього аудиту перед наглядовою радою страховика;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організаційного та функціонального відокремлення підрозділів з управління ризиками, контролю за дотриманням норм (</a:t>
            </a:r>
            <a:r>
              <a:rPr lang="uk-UA" sz="1800" b="0" i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та внутрішнього аудиту від інших підрозділів (керівників підрозділів).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E73BEF49-FFAA-4313-B9B5-74370F65AB85}"/>
              </a:ext>
            </a:extLst>
          </p:cNvPr>
          <p:cNvSpPr txBox="1"/>
          <p:nvPr/>
        </p:nvSpPr>
        <p:spPr>
          <a:xfrm>
            <a:off x="200472" y="471653"/>
            <a:ext cx="4968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СИСТЕМА УПРАВЛІННЯ СТРАХОВИКА</a:t>
            </a:r>
          </a:p>
        </p:txBody>
      </p:sp>
    </p:spTree>
    <p:extLst>
      <p:ext uri="{BB962C8B-B14F-4D97-AF65-F5344CB8AC3E}">
        <p14:creationId xmlns:p14="http://schemas.microsoft.com/office/powerpoint/2010/main" val="9777185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19277</TotalTime>
  <Words>7242</Words>
  <Application>Microsoft Office PowerPoint</Application>
  <PresentationFormat>Лист A4 (210x297 мм)</PresentationFormat>
  <Paragraphs>541</Paragraphs>
  <Slides>53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Пользователь Windows</cp:lastModifiedBy>
  <cp:revision>689</cp:revision>
  <dcterms:created xsi:type="dcterms:W3CDTF">2015-01-26T12:29:32Z</dcterms:created>
  <dcterms:modified xsi:type="dcterms:W3CDTF">2025-09-15T14:19:55Z</dcterms:modified>
</cp:coreProperties>
</file>